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22" r:id="rId3"/>
    <p:sldId id="324" r:id="rId4"/>
    <p:sldId id="317" r:id="rId5"/>
    <p:sldId id="318" r:id="rId6"/>
    <p:sldId id="316" r:id="rId7"/>
    <p:sldId id="320" r:id="rId8"/>
    <p:sldId id="319" r:id="rId9"/>
    <p:sldId id="309" r:id="rId10"/>
    <p:sldId id="328" r:id="rId11"/>
    <p:sldId id="327" r:id="rId12"/>
    <p:sldId id="326" r:id="rId13"/>
    <p:sldId id="3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21"/>
    <a:srgbClr val="0066FF"/>
    <a:srgbClr val="FF0000"/>
    <a:srgbClr val="FF3399"/>
    <a:srgbClr val="DE2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1139" autoAdjust="0"/>
  </p:normalViewPr>
  <p:slideViewPr>
    <p:cSldViewPr snapToGrid="0">
      <p:cViewPr>
        <p:scale>
          <a:sx n="60" d="100"/>
          <a:sy n="60" d="100"/>
        </p:scale>
        <p:origin x="-720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#2">
  <dgm:title val=""/>
  <dgm:desc val=""/>
  <dgm:catLst>
    <dgm:cat type="accent3" pri="11400"/>
  </dgm:catLst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CA288-05A6-4884-B3E0-B1DF2D4FEC86}" type="doc">
      <dgm:prSet loTypeId="urn:microsoft.com/office/officeart/2008/layout/VerticalCurvedList#2" loCatId="list" qsTypeId="urn:microsoft.com/office/officeart/2005/8/quickstyle/simple1#2" qsCatId="simple" csTypeId="urn:microsoft.com/office/officeart/2005/8/colors/accent3_4#2" csCatId="accent3" phldr="1"/>
      <dgm:spPr/>
      <dgm:t>
        <a:bodyPr/>
        <a:lstStyle/>
        <a:p>
          <a:endParaRPr lang="en-US"/>
        </a:p>
      </dgm:t>
    </dgm:pt>
    <dgm:pt modelId="{55B6D683-F406-4AD7-9E2E-552D218D89F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37B19E39-CD0B-48EF-8131-7899940DFB9B}" type="parTrans" cxnId="{1870BE02-4894-4D28-B2AA-FA0F81D16DF5}">
      <dgm:prSet/>
      <dgm:spPr/>
      <dgm:t>
        <a:bodyPr/>
        <a:lstStyle/>
        <a:p>
          <a:endParaRPr lang="en-US"/>
        </a:p>
      </dgm:t>
    </dgm:pt>
    <dgm:pt modelId="{B252FFBC-968E-4353-AE5F-B6ED5C996B42}" type="sibTrans" cxnId="{1870BE02-4894-4D28-B2AA-FA0F81D16DF5}">
      <dgm:prSet/>
      <dgm:spPr/>
      <dgm:t>
        <a:bodyPr/>
        <a:lstStyle/>
        <a:p>
          <a:endParaRPr lang="en-US"/>
        </a:p>
      </dgm:t>
    </dgm:pt>
    <dgm:pt modelId="{17D8A422-5F99-40BB-B093-9FC55AA2DF96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/>
            <a:t>Conclusion</a:t>
          </a:r>
          <a:endParaRPr lang="en-US" dirty="0"/>
        </a:p>
      </dgm:t>
    </dgm:pt>
    <dgm:pt modelId="{9F72F6E3-7B27-451A-885C-D5B6CF128A7E}" type="parTrans" cxnId="{B4259416-C752-4EF5-8A81-043F217815E8}">
      <dgm:prSet/>
      <dgm:spPr/>
      <dgm:t>
        <a:bodyPr/>
        <a:lstStyle/>
        <a:p>
          <a:endParaRPr lang="en-US"/>
        </a:p>
      </dgm:t>
    </dgm:pt>
    <dgm:pt modelId="{9404826F-1E7E-41DB-844A-7F5608F3D2EB}" type="sibTrans" cxnId="{B4259416-C752-4EF5-8A81-043F217815E8}">
      <dgm:prSet/>
      <dgm:spPr/>
      <dgm:t>
        <a:bodyPr/>
        <a:lstStyle/>
        <a:p>
          <a:endParaRPr lang="en-US"/>
        </a:p>
      </dgm:t>
    </dgm:pt>
    <dgm:pt modelId="{5B08AC67-87AA-438F-943C-9729AF5B2361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 smtClean="0"/>
            <a:t>Proposed Multiple Access</a:t>
          </a:r>
          <a:endParaRPr lang="en-US" dirty="0"/>
        </a:p>
      </dgm:t>
    </dgm:pt>
    <dgm:pt modelId="{F84F98EB-9601-4F77-AED4-0FDC9E42D7C6}" type="parTrans" cxnId="{156BA916-09B3-4981-AD30-D443C24BAC15}">
      <dgm:prSet/>
      <dgm:spPr/>
      <dgm:t>
        <a:bodyPr/>
        <a:lstStyle/>
        <a:p>
          <a:endParaRPr lang="en-US"/>
        </a:p>
      </dgm:t>
    </dgm:pt>
    <dgm:pt modelId="{3A3951B8-28AD-491F-83F1-E4BCBFFCD2C7}" type="sibTrans" cxnId="{156BA916-09B3-4981-AD30-D443C24BAC15}">
      <dgm:prSet/>
      <dgm:spPr/>
      <dgm:t>
        <a:bodyPr/>
        <a:lstStyle/>
        <a:p>
          <a:endParaRPr lang="en-US"/>
        </a:p>
      </dgm:t>
    </dgm:pt>
    <dgm:pt modelId="{9E602282-1BCC-4D17-A3BD-BFC6C2F70B5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mtClean="0"/>
            <a:t>Future Work</a:t>
          </a:r>
          <a:endParaRPr lang="en-US" dirty="0"/>
        </a:p>
      </dgm:t>
    </dgm:pt>
    <dgm:pt modelId="{CE68AD61-0649-4909-9F67-515666F60FA3}" type="parTrans" cxnId="{0AA9072D-CC47-48D6-91E1-F13A35CF0AFE}">
      <dgm:prSet/>
      <dgm:spPr/>
      <dgm:t>
        <a:bodyPr/>
        <a:lstStyle/>
        <a:p>
          <a:endParaRPr lang="en-US"/>
        </a:p>
      </dgm:t>
    </dgm:pt>
    <dgm:pt modelId="{8172D51C-AC19-41D1-BE64-1B70EDF8AF8B}" type="sibTrans" cxnId="{0AA9072D-CC47-48D6-91E1-F13A35CF0AFE}">
      <dgm:prSet/>
      <dgm:spPr/>
      <dgm:t>
        <a:bodyPr/>
        <a:lstStyle/>
        <a:p>
          <a:endParaRPr lang="en-US"/>
        </a:p>
      </dgm:t>
    </dgm:pt>
    <dgm:pt modelId="{D85F0B97-7B8E-4F5D-AF2A-87C56978CA3A}" type="pres">
      <dgm:prSet presAssocID="{DABCA288-05A6-4884-B3E0-B1DF2D4FEC8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59D25CA-C536-421D-9542-B8B405F410C7}" type="pres">
      <dgm:prSet presAssocID="{DABCA288-05A6-4884-B3E0-B1DF2D4FEC86}" presName="Name1" presStyleCnt="0"/>
      <dgm:spPr/>
    </dgm:pt>
    <dgm:pt modelId="{4482EC14-9685-4C59-B5D8-7C2A55022514}" type="pres">
      <dgm:prSet presAssocID="{DABCA288-05A6-4884-B3E0-B1DF2D4FEC86}" presName="cycle" presStyleCnt="0"/>
      <dgm:spPr/>
    </dgm:pt>
    <dgm:pt modelId="{313F13EC-E85C-4BDD-A123-D4C975810BB8}" type="pres">
      <dgm:prSet presAssocID="{DABCA288-05A6-4884-B3E0-B1DF2D4FEC86}" presName="srcNode" presStyleLbl="node1" presStyleIdx="0" presStyleCnt="4"/>
      <dgm:spPr/>
    </dgm:pt>
    <dgm:pt modelId="{90EA7677-745F-4E99-8AAC-84188ADB4C31}" type="pres">
      <dgm:prSet presAssocID="{DABCA288-05A6-4884-B3E0-B1DF2D4FEC86}" presName="conn" presStyleLbl="parChTrans1D2" presStyleIdx="0" presStyleCnt="1"/>
      <dgm:spPr/>
      <dgm:t>
        <a:bodyPr/>
        <a:lstStyle/>
        <a:p>
          <a:endParaRPr lang="en-US"/>
        </a:p>
      </dgm:t>
    </dgm:pt>
    <dgm:pt modelId="{4EAD1BC8-FD61-4BF4-97CA-2B29E1F1FA92}" type="pres">
      <dgm:prSet presAssocID="{DABCA288-05A6-4884-B3E0-B1DF2D4FEC86}" presName="extraNode" presStyleLbl="node1" presStyleIdx="0" presStyleCnt="4"/>
      <dgm:spPr/>
    </dgm:pt>
    <dgm:pt modelId="{E9361C9B-DF5F-46BD-8CF2-5BAABBCE59CC}" type="pres">
      <dgm:prSet presAssocID="{DABCA288-05A6-4884-B3E0-B1DF2D4FEC86}" presName="dstNode" presStyleLbl="node1" presStyleIdx="0" presStyleCnt="4"/>
      <dgm:spPr/>
    </dgm:pt>
    <dgm:pt modelId="{9FADFB4B-735D-4CA9-8FF4-E21C5907655C}" type="pres">
      <dgm:prSet presAssocID="{55B6D683-F406-4AD7-9E2E-552D218D89F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37E92-5B5F-4F8F-902D-5CB2F3D34D45}" type="pres">
      <dgm:prSet presAssocID="{55B6D683-F406-4AD7-9E2E-552D218D89FA}" presName="accent_1" presStyleCnt="0"/>
      <dgm:spPr/>
    </dgm:pt>
    <dgm:pt modelId="{A5B13BF0-23A0-49F7-A8BC-025645285399}" type="pres">
      <dgm:prSet presAssocID="{55B6D683-F406-4AD7-9E2E-552D218D89FA}" presName="accentRepeatNode" presStyleLbl="solidFgAcc1" presStyleIdx="0" presStyleCnt="4"/>
      <dgm:spPr/>
    </dgm:pt>
    <dgm:pt modelId="{BD7A2321-BDE0-4B8E-85AA-FF84961FA28C}" type="pres">
      <dgm:prSet presAssocID="{5B08AC67-87AA-438F-943C-9729AF5B236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1A32E-1C76-4A36-B95F-02C7B6DFE413}" type="pres">
      <dgm:prSet presAssocID="{5B08AC67-87AA-438F-943C-9729AF5B2361}" presName="accent_2" presStyleCnt="0"/>
      <dgm:spPr/>
    </dgm:pt>
    <dgm:pt modelId="{19F79271-48AC-4FBE-99AD-0B1944DB7E8A}" type="pres">
      <dgm:prSet presAssocID="{5B08AC67-87AA-438F-943C-9729AF5B2361}" presName="accentRepeatNode" presStyleLbl="solidFgAcc1" presStyleIdx="1" presStyleCnt="4"/>
      <dgm:spPr/>
    </dgm:pt>
    <dgm:pt modelId="{90029EB2-C3EF-4739-9CDF-BE4EA7343C01}" type="pres">
      <dgm:prSet presAssocID="{17D8A422-5F99-40BB-B093-9FC55AA2DF96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5B098D-16C2-4A26-B0C0-B83BA9B9D5DE}" type="pres">
      <dgm:prSet presAssocID="{17D8A422-5F99-40BB-B093-9FC55AA2DF96}" presName="accent_3" presStyleCnt="0"/>
      <dgm:spPr/>
    </dgm:pt>
    <dgm:pt modelId="{6EA4FC12-B9AA-49E7-886B-4ACA8DFC1816}" type="pres">
      <dgm:prSet presAssocID="{17D8A422-5F99-40BB-B093-9FC55AA2DF96}" presName="accentRepeatNode" presStyleLbl="solidFgAcc1" presStyleIdx="2" presStyleCnt="4"/>
      <dgm:spPr/>
    </dgm:pt>
    <dgm:pt modelId="{252ADBDB-7752-4B73-9B43-7F99CA569E84}" type="pres">
      <dgm:prSet presAssocID="{9E602282-1BCC-4D17-A3BD-BFC6C2F70B5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5F6AE-84C8-4A36-867E-10E96CE10A04}" type="pres">
      <dgm:prSet presAssocID="{9E602282-1BCC-4D17-A3BD-BFC6C2F70B5E}" presName="accent_4" presStyleCnt="0"/>
      <dgm:spPr/>
    </dgm:pt>
    <dgm:pt modelId="{C2176C53-2936-422D-BAD0-BC0D2D54E263}" type="pres">
      <dgm:prSet presAssocID="{9E602282-1BCC-4D17-A3BD-BFC6C2F70B5E}" presName="accentRepeatNode" presStyleLbl="solidFgAcc1" presStyleIdx="3" presStyleCnt="4"/>
      <dgm:spPr/>
    </dgm:pt>
  </dgm:ptLst>
  <dgm:cxnLst>
    <dgm:cxn modelId="{1870BE02-4894-4D28-B2AA-FA0F81D16DF5}" srcId="{DABCA288-05A6-4884-B3E0-B1DF2D4FEC86}" destId="{55B6D683-F406-4AD7-9E2E-552D218D89FA}" srcOrd="0" destOrd="0" parTransId="{37B19E39-CD0B-48EF-8131-7899940DFB9B}" sibTransId="{B252FFBC-968E-4353-AE5F-B6ED5C996B42}"/>
    <dgm:cxn modelId="{00B3D2BE-1D64-4806-9681-834891CDEA77}" type="presOf" srcId="{B252FFBC-968E-4353-AE5F-B6ED5C996B42}" destId="{90EA7677-745F-4E99-8AAC-84188ADB4C31}" srcOrd="0" destOrd="0" presId="urn:microsoft.com/office/officeart/2008/layout/VerticalCurvedList#2"/>
    <dgm:cxn modelId="{969FA280-7C11-40C9-B3C4-2CCD452393EB}" type="presOf" srcId="{55B6D683-F406-4AD7-9E2E-552D218D89FA}" destId="{9FADFB4B-735D-4CA9-8FF4-E21C5907655C}" srcOrd="0" destOrd="0" presId="urn:microsoft.com/office/officeart/2008/layout/VerticalCurvedList#2"/>
    <dgm:cxn modelId="{49FC2764-82FF-46BB-9D78-A96245532378}" type="presOf" srcId="{5B08AC67-87AA-438F-943C-9729AF5B2361}" destId="{BD7A2321-BDE0-4B8E-85AA-FF84961FA28C}" srcOrd="0" destOrd="0" presId="urn:microsoft.com/office/officeart/2008/layout/VerticalCurvedList#2"/>
    <dgm:cxn modelId="{B4259416-C752-4EF5-8A81-043F217815E8}" srcId="{DABCA288-05A6-4884-B3E0-B1DF2D4FEC86}" destId="{17D8A422-5F99-40BB-B093-9FC55AA2DF96}" srcOrd="2" destOrd="0" parTransId="{9F72F6E3-7B27-451A-885C-D5B6CF128A7E}" sibTransId="{9404826F-1E7E-41DB-844A-7F5608F3D2EB}"/>
    <dgm:cxn modelId="{0AA9072D-CC47-48D6-91E1-F13A35CF0AFE}" srcId="{DABCA288-05A6-4884-B3E0-B1DF2D4FEC86}" destId="{9E602282-1BCC-4D17-A3BD-BFC6C2F70B5E}" srcOrd="3" destOrd="0" parTransId="{CE68AD61-0649-4909-9F67-515666F60FA3}" sibTransId="{8172D51C-AC19-41D1-BE64-1B70EDF8AF8B}"/>
    <dgm:cxn modelId="{156BA916-09B3-4981-AD30-D443C24BAC15}" srcId="{DABCA288-05A6-4884-B3E0-B1DF2D4FEC86}" destId="{5B08AC67-87AA-438F-943C-9729AF5B2361}" srcOrd="1" destOrd="0" parTransId="{F84F98EB-9601-4F77-AED4-0FDC9E42D7C6}" sibTransId="{3A3951B8-28AD-491F-83F1-E4BCBFFCD2C7}"/>
    <dgm:cxn modelId="{34F389DF-7576-44FF-BA8A-459632870595}" type="presOf" srcId="{17D8A422-5F99-40BB-B093-9FC55AA2DF96}" destId="{90029EB2-C3EF-4739-9CDF-BE4EA7343C01}" srcOrd="0" destOrd="0" presId="urn:microsoft.com/office/officeart/2008/layout/VerticalCurvedList#2"/>
    <dgm:cxn modelId="{949953AC-F3A7-4EAF-9934-D56EADD0AD07}" type="presOf" srcId="{9E602282-1BCC-4D17-A3BD-BFC6C2F70B5E}" destId="{252ADBDB-7752-4B73-9B43-7F99CA569E84}" srcOrd="0" destOrd="0" presId="urn:microsoft.com/office/officeart/2008/layout/VerticalCurvedList#2"/>
    <dgm:cxn modelId="{7F822EF2-24DC-4A10-A775-9B78BADD6F84}" type="presOf" srcId="{DABCA288-05A6-4884-B3E0-B1DF2D4FEC86}" destId="{D85F0B97-7B8E-4F5D-AF2A-87C56978CA3A}" srcOrd="0" destOrd="0" presId="urn:microsoft.com/office/officeart/2008/layout/VerticalCurvedList#2"/>
    <dgm:cxn modelId="{E3BC15BB-1727-42ED-A7C8-90E8E052347C}" type="presParOf" srcId="{D85F0B97-7B8E-4F5D-AF2A-87C56978CA3A}" destId="{859D25CA-C536-421D-9542-B8B405F410C7}" srcOrd="0" destOrd="0" presId="urn:microsoft.com/office/officeart/2008/layout/VerticalCurvedList#2"/>
    <dgm:cxn modelId="{F43517AA-EEDB-4C91-B032-7D1B167AE9E2}" type="presParOf" srcId="{859D25CA-C536-421D-9542-B8B405F410C7}" destId="{4482EC14-9685-4C59-B5D8-7C2A55022514}" srcOrd="0" destOrd="0" presId="urn:microsoft.com/office/officeart/2008/layout/VerticalCurvedList#2"/>
    <dgm:cxn modelId="{8D75150C-9478-4925-BE99-F56247E6855D}" type="presParOf" srcId="{4482EC14-9685-4C59-B5D8-7C2A55022514}" destId="{313F13EC-E85C-4BDD-A123-D4C975810BB8}" srcOrd="0" destOrd="0" presId="urn:microsoft.com/office/officeart/2008/layout/VerticalCurvedList#2"/>
    <dgm:cxn modelId="{74A662AE-0028-432F-9B40-12C5F2CDFFFE}" type="presParOf" srcId="{4482EC14-9685-4C59-B5D8-7C2A55022514}" destId="{90EA7677-745F-4E99-8AAC-84188ADB4C31}" srcOrd="1" destOrd="0" presId="urn:microsoft.com/office/officeart/2008/layout/VerticalCurvedList#2"/>
    <dgm:cxn modelId="{FD8248BF-1077-4EFE-97B5-964B8748CD94}" type="presParOf" srcId="{4482EC14-9685-4C59-B5D8-7C2A55022514}" destId="{4EAD1BC8-FD61-4BF4-97CA-2B29E1F1FA92}" srcOrd="2" destOrd="0" presId="urn:microsoft.com/office/officeart/2008/layout/VerticalCurvedList#2"/>
    <dgm:cxn modelId="{EFA701AA-85BC-4406-9E16-14FE14B64E33}" type="presParOf" srcId="{4482EC14-9685-4C59-B5D8-7C2A55022514}" destId="{E9361C9B-DF5F-46BD-8CF2-5BAABBCE59CC}" srcOrd="3" destOrd="0" presId="urn:microsoft.com/office/officeart/2008/layout/VerticalCurvedList#2"/>
    <dgm:cxn modelId="{1B0BFB6E-6B70-47C4-8CE9-501A9ADF5596}" type="presParOf" srcId="{859D25CA-C536-421D-9542-B8B405F410C7}" destId="{9FADFB4B-735D-4CA9-8FF4-E21C5907655C}" srcOrd="1" destOrd="0" presId="urn:microsoft.com/office/officeart/2008/layout/VerticalCurvedList#2"/>
    <dgm:cxn modelId="{BDB812AE-62C7-4F2B-B3E4-8623FA13BC7A}" type="presParOf" srcId="{859D25CA-C536-421D-9542-B8B405F410C7}" destId="{2DB37E92-5B5F-4F8F-902D-5CB2F3D34D45}" srcOrd="2" destOrd="0" presId="urn:microsoft.com/office/officeart/2008/layout/VerticalCurvedList#2"/>
    <dgm:cxn modelId="{DD5D06D4-9B05-4182-AE79-6C9622EA1721}" type="presParOf" srcId="{2DB37E92-5B5F-4F8F-902D-5CB2F3D34D45}" destId="{A5B13BF0-23A0-49F7-A8BC-025645285399}" srcOrd="0" destOrd="0" presId="urn:microsoft.com/office/officeart/2008/layout/VerticalCurvedList#2"/>
    <dgm:cxn modelId="{EBEAEECC-FD47-49E4-9573-852F68B9992E}" type="presParOf" srcId="{859D25CA-C536-421D-9542-B8B405F410C7}" destId="{BD7A2321-BDE0-4B8E-85AA-FF84961FA28C}" srcOrd="3" destOrd="0" presId="urn:microsoft.com/office/officeart/2008/layout/VerticalCurvedList#2"/>
    <dgm:cxn modelId="{D8D5DD73-E3C2-431A-AC19-B3B6B3373F68}" type="presParOf" srcId="{859D25CA-C536-421D-9542-B8B405F410C7}" destId="{9161A32E-1C76-4A36-B95F-02C7B6DFE413}" srcOrd="4" destOrd="0" presId="urn:microsoft.com/office/officeart/2008/layout/VerticalCurvedList#2"/>
    <dgm:cxn modelId="{9FA1D548-24ED-465A-9502-BC4802A60DDF}" type="presParOf" srcId="{9161A32E-1C76-4A36-B95F-02C7B6DFE413}" destId="{19F79271-48AC-4FBE-99AD-0B1944DB7E8A}" srcOrd="0" destOrd="0" presId="urn:microsoft.com/office/officeart/2008/layout/VerticalCurvedList#2"/>
    <dgm:cxn modelId="{71F9EF52-5DB5-4D34-A185-67C81477FB8E}" type="presParOf" srcId="{859D25CA-C536-421D-9542-B8B405F410C7}" destId="{90029EB2-C3EF-4739-9CDF-BE4EA7343C01}" srcOrd="5" destOrd="0" presId="urn:microsoft.com/office/officeart/2008/layout/VerticalCurvedList#2"/>
    <dgm:cxn modelId="{E8A07536-4400-495F-82A1-447BBB745484}" type="presParOf" srcId="{859D25CA-C536-421D-9542-B8B405F410C7}" destId="{5C5B098D-16C2-4A26-B0C0-B83BA9B9D5DE}" srcOrd="6" destOrd="0" presId="urn:microsoft.com/office/officeart/2008/layout/VerticalCurvedList#2"/>
    <dgm:cxn modelId="{84C2794B-A832-4398-B4E2-5C610A8E7191}" type="presParOf" srcId="{5C5B098D-16C2-4A26-B0C0-B83BA9B9D5DE}" destId="{6EA4FC12-B9AA-49E7-886B-4ACA8DFC1816}" srcOrd="0" destOrd="0" presId="urn:microsoft.com/office/officeart/2008/layout/VerticalCurvedList#2"/>
    <dgm:cxn modelId="{E3464B91-4149-4A85-AA29-2DDC70469193}" type="presParOf" srcId="{859D25CA-C536-421D-9542-B8B405F410C7}" destId="{252ADBDB-7752-4B73-9B43-7F99CA569E84}" srcOrd="7" destOrd="0" presId="urn:microsoft.com/office/officeart/2008/layout/VerticalCurvedList#2"/>
    <dgm:cxn modelId="{37CB17D3-61F5-41CF-A902-ED7AED549CE2}" type="presParOf" srcId="{859D25CA-C536-421D-9542-B8B405F410C7}" destId="{6105F6AE-84C8-4A36-867E-10E96CE10A04}" srcOrd="8" destOrd="0" presId="urn:microsoft.com/office/officeart/2008/layout/VerticalCurvedList#2"/>
    <dgm:cxn modelId="{DF9C6A88-9DF1-4F39-BFEF-56DF3C8ACFD5}" type="presParOf" srcId="{6105F6AE-84C8-4A36-867E-10E96CE10A04}" destId="{C2176C53-2936-422D-BAD0-BC0D2D54E263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A7677-745F-4E99-8AAC-84188ADB4C31}">
      <dsp:nvSpPr>
        <dsp:cNvPr id="0" name=""/>
        <dsp:cNvSpPr/>
      </dsp:nvSpPr>
      <dsp:spPr>
        <a:xfrm>
          <a:off x="-5269828" y="-807100"/>
          <a:ext cx="6275252" cy="6275252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DFB4B-735D-4CA9-8FF4-E21C5907655C}">
      <dsp:nvSpPr>
        <dsp:cNvPr id="0" name=""/>
        <dsp:cNvSpPr/>
      </dsp:nvSpPr>
      <dsp:spPr>
        <a:xfrm>
          <a:off x="526404" y="358341"/>
          <a:ext cx="7766168" cy="717056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163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Introduction</a:t>
          </a:r>
        </a:p>
      </dsp:txBody>
      <dsp:txXfrm>
        <a:off x="526404" y="358341"/>
        <a:ext cx="7766168" cy="717056"/>
      </dsp:txXfrm>
    </dsp:sp>
    <dsp:sp modelId="{A5B13BF0-23A0-49F7-A8BC-025645285399}">
      <dsp:nvSpPr>
        <dsp:cNvPr id="0" name=""/>
        <dsp:cNvSpPr/>
      </dsp:nvSpPr>
      <dsp:spPr>
        <a:xfrm>
          <a:off x="78244" y="268709"/>
          <a:ext cx="896320" cy="896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A2321-BDE0-4B8E-85AA-FF84961FA28C}">
      <dsp:nvSpPr>
        <dsp:cNvPr id="0" name=""/>
        <dsp:cNvSpPr/>
      </dsp:nvSpPr>
      <dsp:spPr>
        <a:xfrm>
          <a:off x="937509" y="1434112"/>
          <a:ext cx="7355064" cy="717056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163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Proposed Multiple Access</a:t>
          </a:r>
          <a:endParaRPr lang="en-US" sz="3700" kern="1200" dirty="0"/>
        </a:p>
      </dsp:txBody>
      <dsp:txXfrm>
        <a:off x="937509" y="1434112"/>
        <a:ext cx="7355064" cy="717056"/>
      </dsp:txXfrm>
    </dsp:sp>
    <dsp:sp modelId="{19F79271-48AC-4FBE-99AD-0B1944DB7E8A}">
      <dsp:nvSpPr>
        <dsp:cNvPr id="0" name=""/>
        <dsp:cNvSpPr/>
      </dsp:nvSpPr>
      <dsp:spPr>
        <a:xfrm>
          <a:off x="489349" y="1344480"/>
          <a:ext cx="896320" cy="896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7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29EB2-C3EF-4739-9CDF-BE4EA7343C01}">
      <dsp:nvSpPr>
        <dsp:cNvPr id="0" name=""/>
        <dsp:cNvSpPr/>
      </dsp:nvSpPr>
      <dsp:spPr>
        <a:xfrm>
          <a:off x="937509" y="2509882"/>
          <a:ext cx="7355064" cy="717056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163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Conclusion</a:t>
          </a:r>
          <a:endParaRPr lang="en-US" sz="3700" kern="1200" dirty="0"/>
        </a:p>
      </dsp:txBody>
      <dsp:txXfrm>
        <a:off x="937509" y="2509882"/>
        <a:ext cx="7355064" cy="717056"/>
      </dsp:txXfrm>
    </dsp:sp>
    <dsp:sp modelId="{6EA4FC12-B9AA-49E7-886B-4ACA8DFC1816}">
      <dsp:nvSpPr>
        <dsp:cNvPr id="0" name=""/>
        <dsp:cNvSpPr/>
      </dsp:nvSpPr>
      <dsp:spPr>
        <a:xfrm>
          <a:off x="489349" y="2420250"/>
          <a:ext cx="896320" cy="896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359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ADBDB-7752-4B73-9B43-7F99CA569E84}">
      <dsp:nvSpPr>
        <dsp:cNvPr id="0" name=""/>
        <dsp:cNvSpPr/>
      </dsp:nvSpPr>
      <dsp:spPr>
        <a:xfrm>
          <a:off x="526404" y="3585653"/>
          <a:ext cx="7766168" cy="717056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9163" tIns="93980" rIns="93980" bIns="9398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smtClean="0"/>
            <a:t>Future Work</a:t>
          </a:r>
          <a:endParaRPr lang="en-US" sz="3700" kern="1200" dirty="0"/>
        </a:p>
      </dsp:txBody>
      <dsp:txXfrm>
        <a:off x="526404" y="3585653"/>
        <a:ext cx="7766168" cy="717056"/>
      </dsp:txXfrm>
    </dsp:sp>
    <dsp:sp modelId="{C2176C53-2936-422D-BAD0-BC0D2D54E263}">
      <dsp:nvSpPr>
        <dsp:cNvPr id="0" name=""/>
        <dsp:cNvSpPr/>
      </dsp:nvSpPr>
      <dsp:spPr>
        <a:xfrm>
          <a:off x="78244" y="3496021"/>
          <a:ext cx="896320" cy="8963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7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16D44-A2B0-4F06-AF62-C9601C572D8C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D0029-FD08-47A2-A8C9-3DF8DF1CF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Assalamualaykum</a:t>
            </a:r>
            <a:r>
              <a:rPr lang="en-US" dirty="0"/>
              <a:t> </a:t>
            </a:r>
            <a:r>
              <a:rPr lang="en-US" dirty="0" err="1"/>
              <a:t>wr.wb</a:t>
            </a:r>
            <a:endParaRPr lang="en-US" dirty="0"/>
          </a:p>
          <a:p>
            <a:r>
              <a:rPr lang="en-US" dirty="0"/>
              <a:t>Good morning everyone. </a:t>
            </a:r>
          </a:p>
          <a:p>
            <a:r>
              <a:rPr lang="en-US" dirty="0"/>
              <a:t>My name is </a:t>
            </a:r>
          </a:p>
          <a:p>
            <a:r>
              <a:rPr lang="en-US" dirty="0"/>
              <a:t>With the title is -------This research was (</a:t>
            </a:r>
            <a:r>
              <a:rPr lang="en-US" dirty="0" err="1"/>
              <a:t>sebutin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ID" baseline="0" dirty="0" smtClean="0"/>
              <a:t>Kami </a:t>
            </a:r>
            <a:r>
              <a:rPr lang="en-ID" baseline="0" dirty="0" err="1" smtClean="0"/>
              <a:t>telah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melakukan</a:t>
            </a:r>
            <a:r>
              <a:rPr lang="en-ID" baseline="0" dirty="0" smtClean="0"/>
              <a:t>….</a:t>
            </a:r>
            <a:br>
              <a:rPr lang="en-ID" baseline="0" dirty="0" smtClean="0"/>
            </a:br>
            <a:r>
              <a:rPr lang="en-ID" baseline="0" dirty="0" smtClean="0"/>
              <a:t> </a:t>
            </a:r>
            <a:r>
              <a:rPr lang="en-ID" baseline="0" dirty="0" err="1" smtClean="0"/>
              <a:t>Dalam</a:t>
            </a:r>
            <a:r>
              <a:rPr lang="en-ID" baseline="0" dirty="0" smtClean="0"/>
              <a:t> </a:t>
            </a:r>
            <a:r>
              <a:rPr lang="en-ID" baseline="0" dirty="0" err="1" smtClean="0"/>
              <a:t>hal</a:t>
            </a:r>
            <a:r>
              <a:rPr lang="en-ID" baseline="0" dirty="0" smtClean="0"/>
              <a:t> …</a:t>
            </a:r>
            <a:br>
              <a:rPr lang="en-ID" baseline="0" dirty="0" smtClean="0"/>
            </a:br>
            <a:r>
              <a:rPr lang="en-ID" baseline="0" dirty="0" err="1" smtClean="0"/>
              <a:t>Dengan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kemampuan</a:t>
            </a:r>
            <a:r>
              <a:rPr lang="en-ID" baseline="0" dirty="0" smtClean="0"/>
              <a:t> MUD </a:t>
            </a:r>
            <a:r>
              <a:rPr lang="en-ID" baseline="0" dirty="0" err="1" smtClean="0"/>
              <a:t>pada</a:t>
            </a:r>
            <a:r>
              <a:rPr lang="en-ID" baseline="0" dirty="0" smtClean="0"/>
              <a:t> multiple access </a:t>
            </a:r>
            <a:r>
              <a:rPr lang="en-ID" baseline="0" dirty="0" err="1" smtClean="0"/>
              <a:t>menyebabkan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penurunan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kegagalan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karena</a:t>
            </a:r>
            <a:r>
              <a:rPr lang="en-ID" baseline="0" dirty="0" smtClean="0"/>
              <a:t> collision, </a:t>
            </a:r>
            <a:r>
              <a:rPr lang="en-ID" baseline="0" dirty="0" err="1" smtClean="0"/>
              <a:t>sehingga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teknik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ini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cocok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untuk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diterapkan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sebagai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salah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teknik</a:t>
            </a:r>
            <a:r>
              <a:rPr lang="en-ID" baseline="0" dirty="0" smtClean="0"/>
              <a:t> yang </a:t>
            </a:r>
            <a:r>
              <a:rPr lang="en-ID" baseline="0" dirty="0" err="1" smtClean="0"/>
              <a:t>dimiliki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oleh</a:t>
            </a:r>
            <a:r>
              <a:rPr lang="en-ID" baseline="0" dirty="0" smtClean="0"/>
              <a:t> multiple </a:t>
            </a:r>
            <a:r>
              <a:rPr lang="en-ID" baseline="0" dirty="0" err="1" smtClean="0"/>
              <a:t>acess</a:t>
            </a:r>
            <a:r>
              <a:rPr lang="en-ID" baseline="0" dirty="0" smtClean="0"/>
              <a:t> yang </a:t>
            </a:r>
            <a:r>
              <a:rPr lang="en-ID" baseline="0" dirty="0" err="1" smtClean="0"/>
              <a:t>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diterapkan</a:t>
            </a:r>
            <a:r>
              <a:rPr lang="en-ID" baseline="0" dirty="0" smtClean="0"/>
              <a:t> di </a:t>
            </a:r>
            <a:r>
              <a:rPr lang="en-ID" baseline="0" dirty="0" err="1" smtClean="0"/>
              <a:t>pelabuhan</a:t>
            </a:r>
            <a:r>
              <a:rPr lang="en-ID" baseline="0" dirty="0" smtClean="0"/>
              <a:t>. </a:t>
            </a:r>
          </a:p>
          <a:p>
            <a:pPr marL="0" indent="0">
              <a:buFont typeface="Arial" pitchFamily="34" charset="0"/>
              <a:buNone/>
            </a:pPr>
            <a:endParaRPr lang="en-ID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ID" baseline="0" dirty="0" err="1" smtClean="0"/>
              <a:t>Asumsi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peningkatan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data di </a:t>
            </a:r>
            <a:r>
              <a:rPr lang="en-ID" baseline="0" dirty="0" err="1" smtClean="0"/>
              <a:t>pelabuhan</a:t>
            </a:r>
            <a:r>
              <a:rPr lang="en-ID" baseline="0" dirty="0" smtClean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itchFamily="34" charset="0"/>
              <a:buAutoNum type="arabicPeriod"/>
            </a:pPr>
            <a:r>
              <a:rPr lang="en-ID" baseline="0" dirty="0" err="1" smtClean="0"/>
              <a:t>Membuat</a:t>
            </a:r>
            <a:r>
              <a:rPr lang="en-ID" baseline="0" dirty="0" smtClean="0"/>
              <a:t> CSMA/CA- OFDMA </a:t>
            </a:r>
            <a:r>
              <a:rPr lang="en-ID" baseline="0" dirty="0" err="1" smtClean="0"/>
              <a:t>matlab</a:t>
            </a:r>
            <a:r>
              <a:rPr lang="en-ID" baseline="0" dirty="0" smtClean="0"/>
              <a:t> code.</a:t>
            </a:r>
          </a:p>
          <a:p>
            <a:pPr marL="228600" indent="-228600">
              <a:buFont typeface="Arial" pitchFamily="34" charset="0"/>
              <a:buAutoNum type="arabicPeriod"/>
            </a:pPr>
            <a:r>
              <a:rPr lang="en-ID" baseline="0" dirty="0" err="1" smtClean="0"/>
              <a:t>Membuat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Kanal</a:t>
            </a:r>
            <a:r>
              <a:rPr lang="en-ID" baseline="0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Rayleigh Fading.</a:t>
            </a:r>
          </a:p>
          <a:p>
            <a:pPr marL="228600" indent="-228600">
              <a:buFont typeface="Arial" pitchFamily="34" charset="0"/>
              <a:buAutoNum type="arabicPeriod"/>
            </a:pPr>
            <a:r>
              <a:rPr lang="en-ID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Membandingkan</a:t>
            </a:r>
            <a:r>
              <a:rPr lang="en-ID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kinerja</a:t>
            </a:r>
            <a:r>
              <a:rPr lang="en-ID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CSMA/CA-OFDMA </a:t>
            </a:r>
            <a:r>
              <a:rPr lang="en-ID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dengan</a:t>
            </a:r>
            <a:r>
              <a:rPr lang="en-ID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CRA/CA-OFDMA </a:t>
            </a:r>
            <a:r>
              <a:rPr lang="en-ID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ID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D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kanal</a:t>
            </a:r>
            <a:r>
              <a:rPr lang="en-ID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Rayleigh Fading.</a:t>
            </a:r>
          </a:p>
          <a:p>
            <a:pPr marL="0" indent="0">
              <a:buFont typeface="Arial" pitchFamily="34" charset="0"/>
              <a:buNone/>
            </a:pPr>
            <a:endParaRPr lang="en-ID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smtClean="0"/>
              <a:t>1. </a:t>
            </a:r>
            <a:r>
              <a:rPr lang="en-ID" dirty="0" err="1" smtClean="0"/>
              <a:t>Pelabuhan</a:t>
            </a:r>
            <a:r>
              <a:rPr lang="en-ID" dirty="0" smtClean="0"/>
              <a:t> </a:t>
            </a:r>
            <a:r>
              <a:rPr lang="en-ID" dirty="0" err="1" smtClean="0"/>
              <a:t>menggunakan</a:t>
            </a:r>
            <a:r>
              <a:rPr lang="en-ID" dirty="0" smtClean="0"/>
              <a:t> model </a:t>
            </a:r>
            <a:r>
              <a:rPr lang="en-ID" dirty="0" err="1" smtClean="0"/>
              <a:t>kanal</a:t>
            </a:r>
            <a:r>
              <a:rPr lang="en-ID" dirty="0" smtClean="0"/>
              <a:t> yang </a:t>
            </a:r>
            <a:r>
              <a:rPr lang="en-ID" dirty="0" err="1" smtClean="0"/>
              <a:t>sama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model </a:t>
            </a:r>
            <a:r>
              <a:rPr lang="en-ID" dirty="0" err="1" smtClean="0"/>
              <a:t>kanal</a:t>
            </a:r>
            <a:r>
              <a:rPr lang="en-ID" baseline="0" dirty="0" smtClean="0"/>
              <a:t> di </a:t>
            </a:r>
            <a:r>
              <a:rPr lang="en-ID" baseline="0" dirty="0" err="1" smtClean="0"/>
              <a:t>lingkungan</a:t>
            </a:r>
            <a:r>
              <a:rPr lang="en-ID" baseline="0" dirty="0" smtClean="0"/>
              <a:t> </a:t>
            </a:r>
            <a:r>
              <a:rPr lang="en-ID" dirty="0" smtClean="0"/>
              <a:t>normal (</a:t>
            </a:r>
            <a:r>
              <a:rPr lang="en-ID" dirty="0" err="1" smtClean="0"/>
              <a:t>lingkungan</a:t>
            </a:r>
            <a:r>
              <a:rPr lang="en-ID" dirty="0" smtClean="0"/>
              <a:t> </a:t>
            </a:r>
            <a:r>
              <a:rPr lang="en-ID" dirty="0" err="1" smtClean="0"/>
              <a:t>biasa</a:t>
            </a:r>
            <a:r>
              <a:rPr lang="en-ID" dirty="0" smtClean="0"/>
              <a:t>) </a:t>
            </a:r>
            <a:r>
              <a:rPr lang="en-ID" dirty="0" err="1" smtClean="0"/>
              <a:t>padahal</a:t>
            </a:r>
            <a:r>
              <a:rPr lang="en-ID" dirty="0" smtClean="0"/>
              <a:t> di </a:t>
            </a:r>
            <a:r>
              <a:rPr lang="en-ID" dirty="0" err="1" smtClean="0"/>
              <a:t>pelabuhan</a:t>
            </a:r>
            <a:r>
              <a:rPr lang="en-ID" dirty="0" smtClean="0"/>
              <a:t> </a:t>
            </a:r>
            <a:r>
              <a:rPr lang="en-ID" dirty="0" err="1" smtClean="0"/>
              <a:t>terdapat</a:t>
            </a:r>
            <a:r>
              <a:rPr lang="en-ID" dirty="0" smtClean="0"/>
              <a:t> </a:t>
            </a:r>
            <a:r>
              <a:rPr lang="en-ID" dirty="0" err="1" smtClean="0"/>
              <a:t>banyak</a:t>
            </a:r>
            <a:r>
              <a:rPr lang="en-ID" dirty="0" smtClean="0"/>
              <a:t> </a:t>
            </a:r>
            <a:r>
              <a:rPr lang="en-ID" dirty="0" err="1" smtClean="0"/>
              <a:t>komponen</a:t>
            </a:r>
            <a:r>
              <a:rPr lang="en-ID" dirty="0" smtClean="0"/>
              <a:t> </a:t>
            </a:r>
            <a:r>
              <a:rPr lang="en-ID" dirty="0" err="1" smtClean="0"/>
              <a:t>besi</a:t>
            </a:r>
            <a:endParaRPr lang="en-ID" dirty="0" smtClean="0"/>
          </a:p>
          <a:p>
            <a:pPr marL="0" indent="0">
              <a:buNone/>
            </a:pPr>
            <a:r>
              <a:rPr lang="en-ID" dirty="0" smtClean="0"/>
              <a:t>2. </a:t>
            </a:r>
            <a:r>
              <a:rPr lang="en-ID" dirty="0" err="1" smtClean="0"/>
              <a:t>Teknologi</a:t>
            </a:r>
            <a:r>
              <a:rPr lang="en-ID" dirty="0" smtClean="0"/>
              <a:t> yang </a:t>
            </a:r>
            <a:r>
              <a:rPr lang="en-ID" dirty="0" err="1" smtClean="0"/>
              <a:t>digunakan</a:t>
            </a:r>
            <a:r>
              <a:rPr lang="en-ID" dirty="0" smtClean="0"/>
              <a:t> di </a:t>
            </a:r>
            <a:r>
              <a:rPr lang="en-ID" dirty="0" err="1" smtClean="0"/>
              <a:t>pelabuhan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semakin</a:t>
            </a:r>
            <a:r>
              <a:rPr lang="en-ID" dirty="0" smtClean="0"/>
              <a:t> </a:t>
            </a:r>
            <a:r>
              <a:rPr lang="en-ID" dirty="0" err="1" smtClean="0"/>
              <a:t>berkembang</a:t>
            </a:r>
            <a:r>
              <a:rPr lang="en-ID" dirty="0" smtClean="0"/>
              <a:t> </a:t>
            </a:r>
            <a:r>
              <a:rPr lang="en-ID" dirty="0" err="1" smtClean="0"/>
              <a:t>karena</a:t>
            </a:r>
            <a:r>
              <a:rPr lang="en-ID" dirty="0" smtClean="0"/>
              <a:t> </a:t>
            </a:r>
            <a:r>
              <a:rPr lang="en-ID" dirty="0" err="1" smtClean="0"/>
              <a:t>banyak</a:t>
            </a:r>
            <a:r>
              <a:rPr lang="en-ID" dirty="0" smtClean="0"/>
              <a:t> </a:t>
            </a:r>
            <a:r>
              <a:rPr lang="en-ID" dirty="0" err="1" smtClean="0"/>
              <a:t>peti</a:t>
            </a:r>
            <a:r>
              <a:rPr lang="en-ID" dirty="0" smtClean="0"/>
              <a:t> </a:t>
            </a:r>
            <a:r>
              <a:rPr lang="en-ID" dirty="0" err="1" smtClean="0"/>
              <a:t>kemas</a:t>
            </a:r>
            <a:r>
              <a:rPr lang="en-ID" dirty="0" smtClean="0"/>
              <a:t>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masuk</a:t>
            </a:r>
            <a:r>
              <a:rPr lang="en-ID" dirty="0" smtClean="0"/>
              <a:t> “ </a:t>
            </a:r>
            <a:r>
              <a:rPr lang="en-ID" dirty="0" err="1" smtClean="0"/>
              <a:t>sedangkan</a:t>
            </a:r>
            <a:r>
              <a:rPr lang="en-ID" dirty="0" smtClean="0"/>
              <a:t> multiple access yang </a:t>
            </a:r>
            <a:r>
              <a:rPr lang="en-ID" dirty="0" err="1" smtClean="0"/>
              <a:t>ada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menampung</a:t>
            </a:r>
            <a:r>
              <a:rPr lang="en-ID" dirty="0" smtClean="0"/>
              <a:t> sensor yang </a:t>
            </a:r>
            <a:r>
              <a:rPr lang="en-ID" dirty="0" err="1" smtClean="0"/>
              <a:t>banyak</a:t>
            </a:r>
            <a:r>
              <a:rPr lang="en-ID" dirty="0" smtClean="0"/>
              <a:t>”</a:t>
            </a:r>
          </a:p>
          <a:p>
            <a:pPr marL="0" indent="0">
              <a:buNone/>
            </a:pPr>
            <a:r>
              <a:rPr lang="en-ID" dirty="0" smtClean="0"/>
              <a:t>3. </a:t>
            </a:r>
            <a:r>
              <a:rPr lang="en-ID" dirty="0" err="1" smtClean="0"/>
              <a:t>Tidak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adanya</a:t>
            </a:r>
            <a:r>
              <a:rPr lang="en-ID" baseline="0" dirty="0" smtClean="0"/>
              <a:t> </a:t>
            </a:r>
            <a:r>
              <a:rPr lang="en-ID" dirty="0" smtClean="0"/>
              <a:t>Model </a:t>
            </a:r>
            <a:r>
              <a:rPr lang="en-ID" dirty="0" err="1" smtClean="0"/>
              <a:t>kanal</a:t>
            </a:r>
            <a:r>
              <a:rPr lang="en-ID" dirty="0" smtClean="0"/>
              <a:t>  </a:t>
            </a:r>
            <a:r>
              <a:rPr lang="en-ID" dirty="0" err="1" smtClean="0"/>
              <a:t>dan</a:t>
            </a:r>
            <a:r>
              <a:rPr lang="en-ID" dirty="0" smtClean="0"/>
              <a:t> multiple access yang </a:t>
            </a:r>
            <a:r>
              <a:rPr lang="en-ID" dirty="0" err="1" smtClean="0"/>
              <a:t>tepat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menjadi</a:t>
            </a:r>
            <a:r>
              <a:rPr lang="en-ID" dirty="0" smtClean="0"/>
              <a:t> </a:t>
            </a:r>
            <a:r>
              <a:rPr lang="en-ID" dirty="0" err="1" smtClean="0"/>
              <a:t>hambatan</a:t>
            </a:r>
            <a:r>
              <a:rPr lang="en-ID" dirty="0" smtClean="0"/>
              <a:t> di </a:t>
            </a:r>
            <a:r>
              <a:rPr lang="en-ID" dirty="0" err="1" smtClean="0"/>
              <a:t>masa</a:t>
            </a:r>
            <a:r>
              <a:rPr lang="en-ID" dirty="0" smtClean="0"/>
              <a:t> </a:t>
            </a:r>
            <a:r>
              <a:rPr lang="en-ID" dirty="0" err="1" smtClean="0"/>
              <a:t>depan</a:t>
            </a:r>
            <a:r>
              <a:rPr lang="en-ID" dirty="0" smtClean="0"/>
              <a:t>.</a:t>
            </a:r>
          </a:p>
          <a:p>
            <a:pPr marL="0" indent="0">
              <a:buNone/>
            </a:pPr>
            <a:endParaRPr lang="en-ID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 smtClean="0"/>
              <a:t>Goal:</a:t>
            </a:r>
            <a:br>
              <a:rPr lang="en-ID" dirty="0" smtClean="0"/>
            </a:br>
            <a:r>
              <a:rPr lang="en-ID" sz="1200" dirty="0" err="1" smtClean="0"/>
              <a:t>Untuk</a:t>
            </a:r>
            <a:r>
              <a:rPr lang="en-ID" sz="1200" dirty="0" smtClean="0"/>
              <a:t> </a:t>
            </a:r>
            <a:r>
              <a:rPr lang="en-ID" sz="1200" dirty="0" err="1" smtClean="0"/>
              <a:t>mendapatkan</a:t>
            </a:r>
            <a:r>
              <a:rPr lang="en-ID" sz="1200" dirty="0" smtClean="0"/>
              <a:t> multiple access yang </a:t>
            </a:r>
            <a:r>
              <a:rPr lang="en-ID" sz="1200" dirty="0" err="1" smtClean="0"/>
              <a:t>cocok</a:t>
            </a:r>
            <a:r>
              <a:rPr lang="en-ID" sz="1200" dirty="0" smtClean="0"/>
              <a:t> </a:t>
            </a:r>
            <a:r>
              <a:rPr lang="en-ID" sz="1200" dirty="0" err="1" smtClean="0"/>
              <a:t>pada</a:t>
            </a:r>
            <a:r>
              <a:rPr lang="en-ID" sz="1200" dirty="0" smtClean="0"/>
              <a:t> </a:t>
            </a:r>
            <a:r>
              <a:rPr lang="en-ID" sz="1200" dirty="0" err="1" smtClean="0"/>
              <a:t>komunikasi</a:t>
            </a:r>
            <a:r>
              <a:rPr lang="en-ID" sz="1200" dirty="0" smtClean="0"/>
              <a:t> </a:t>
            </a:r>
            <a:r>
              <a:rPr lang="en-ID" sz="1200" dirty="0" err="1" smtClean="0"/>
              <a:t>pelabuhan</a:t>
            </a:r>
            <a:r>
              <a:rPr lang="en-ID" sz="1200" dirty="0" smtClean="0"/>
              <a:t> </a:t>
            </a:r>
            <a:r>
              <a:rPr lang="en-ID" sz="1200" dirty="0" err="1" smtClean="0"/>
              <a:t>dimana</a:t>
            </a:r>
            <a:r>
              <a:rPr lang="en-ID" sz="1200" dirty="0" smtClean="0"/>
              <a:t> </a:t>
            </a:r>
            <a:r>
              <a:rPr lang="en-ID" sz="1200" dirty="0" err="1" smtClean="0"/>
              <a:t>dapat</a:t>
            </a:r>
            <a:r>
              <a:rPr lang="en-ID" sz="1200" dirty="0" smtClean="0"/>
              <a:t> </a:t>
            </a:r>
            <a:r>
              <a:rPr lang="en-ID" sz="1200" dirty="0" err="1" smtClean="0"/>
              <a:t>digunakan</a:t>
            </a:r>
            <a:r>
              <a:rPr lang="en-ID" sz="1200" dirty="0" smtClean="0"/>
              <a:t> </a:t>
            </a:r>
            <a:r>
              <a:rPr lang="en-ID" sz="1200" dirty="0" err="1" smtClean="0"/>
              <a:t>banyak</a:t>
            </a:r>
            <a:r>
              <a:rPr lang="en-ID" sz="1200" dirty="0" smtClean="0"/>
              <a:t> sensor </a:t>
            </a:r>
            <a:r>
              <a:rPr lang="en-ID" sz="1200" dirty="0" err="1" smtClean="0"/>
              <a:t>dengan</a:t>
            </a:r>
            <a:r>
              <a:rPr lang="en-ID" sz="1200" dirty="0" smtClean="0"/>
              <a:t> </a:t>
            </a:r>
            <a:r>
              <a:rPr lang="en-ID" sz="1200" dirty="0" err="1" smtClean="0"/>
              <a:t>fanding</a:t>
            </a:r>
            <a:r>
              <a:rPr lang="en-ID" sz="1200" dirty="0" smtClean="0"/>
              <a:t> yang </a:t>
            </a:r>
            <a:r>
              <a:rPr lang="en-ID" sz="1200" dirty="0" err="1" smtClean="0"/>
              <a:t>tinggi</a:t>
            </a:r>
            <a:r>
              <a:rPr lang="en-ID" sz="1200" dirty="0" smtClean="0"/>
              <a:t>.</a:t>
            </a:r>
            <a:endParaRPr lang="en-US" sz="1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 smtClean="0"/>
              <a:t>Sebuah</a:t>
            </a:r>
            <a:r>
              <a:rPr lang="en-ID" baseline="0" dirty="0" smtClean="0"/>
              <a:t> channel </a:t>
            </a:r>
            <a:r>
              <a:rPr lang="en-ID" baseline="0" dirty="0" err="1" smtClean="0"/>
              <a:t>pada</a:t>
            </a:r>
            <a:r>
              <a:rPr lang="en-ID" baseline="0" dirty="0" smtClean="0"/>
              <a:t> proses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data </a:t>
            </a:r>
            <a:r>
              <a:rPr lang="en-ID" baseline="0" dirty="0" err="1" smtClean="0"/>
              <a:t>dibagi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menjadi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beberapa</a:t>
            </a:r>
            <a:r>
              <a:rPr lang="en-ID" baseline="0" dirty="0" smtClean="0"/>
              <a:t> sub-channel </a:t>
            </a:r>
            <a:r>
              <a:rPr lang="en-ID" baseline="0" dirty="0" err="1" smtClean="0"/>
              <a:t>dan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kemudian</a:t>
            </a:r>
            <a:r>
              <a:rPr lang="en-ID" baseline="0" dirty="0" smtClean="0"/>
              <a:t> data </a:t>
            </a:r>
            <a:r>
              <a:rPr lang="en-ID" baseline="0" dirty="0" err="1" smtClean="0"/>
              <a:t>dikirimkan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melalui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salah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sub-channel </a:t>
            </a:r>
            <a:r>
              <a:rPr lang="en-ID" baseline="0" dirty="0" err="1" smtClean="0"/>
              <a:t>acak</a:t>
            </a:r>
            <a:r>
              <a:rPr lang="en-ID" baseline="0" dirty="0" smtClean="0"/>
              <a:t>.</a:t>
            </a:r>
          </a:p>
          <a:p>
            <a:endParaRPr lang="en-ID" baseline="0" dirty="0" smtClean="0"/>
          </a:p>
          <a:p>
            <a:r>
              <a:rPr lang="en-ID" baseline="0" dirty="0" smtClean="0"/>
              <a:t>Timer </a:t>
            </a:r>
            <a:r>
              <a:rPr lang="en-ID" baseline="0" dirty="0" err="1" smtClean="0"/>
              <a:t>Backoff</a:t>
            </a:r>
            <a:r>
              <a:rPr lang="en-ID" baseline="0" dirty="0" smtClean="0"/>
              <a:t> : </a:t>
            </a:r>
            <a:r>
              <a:rPr lang="en-ID" baseline="0" dirty="0" err="1" smtClean="0"/>
              <a:t>menunda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pengiriman</a:t>
            </a:r>
            <a:r>
              <a:rPr lang="en-ID" baseline="0" dirty="0" smtClean="0"/>
              <a:t> data </a:t>
            </a:r>
            <a:r>
              <a:rPr lang="en-ID" baseline="0" dirty="0" err="1" smtClean="0"/>
              <a:t>atau</a:t>
            </a:r>
            <a:r>
              <a:rPr lang="en-ID" baseline="0" dirty="0" smtClean="0"/>
              <a:t> proses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</a:t>
            </a:r>
          </a:p>
          <a:p>
            <a:endParaRPr lang="en-ID" baseline="0" dirty="0" smtClean="0"/>
          </a:p>
          <a:p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stasiun</a:t>
            </a:r>
            <a:r>
              <a:rPr lang="en-US" dirty="0" smtClean="0"/>
              <a:t> </a:t>
            </a:r>
            <a:r>
              <a:rPr lang="en-US" dirty="0" err="1" smtClean="0"/>
              <a:t>mengirimkan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stasiun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menunggu</a:t>
            </a:r>
            <a:r>
              <a:rPr lang="en-US" dirty="0" smtClean="0"/>
              <a:t> channel </a:t>
            </a:r>
            <a:r>
              <a:rPr lang="en-US" dirty="0" err="1" smtClean="0"/>
              <a:t>menjadi</a:t>
            </a:r>
            <a:r>
              <a:rPr lang="en-US" dirty="0" smtClean="0"/>
              <a:t> idle. </a:t>
            </a:r>
            <a:r>
              <a:rPr lang="en-US" dirty="0" err="1" smtClean="0"/>
              <a:t>Ketika</a:t>
            </a:r>
            <a:r>
              <a:rPr lang="en-US" dirty="0" smtClean="0"/>
              <a:t> idle </a:t>
            </a:r>
            <a:r>
              <a:rPr lang="en-US" dirty="0" err="1" smtClean="0"/>
              <a:t>terdeteksi</a:t>
            </a:r>
            <a:r>
              <a:rPr lang="en-US" dirty="0" smtClean="0"/>
              <a:t> DIFS (Distributed Coordination Frame (DCF).) Inter Frame Space),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initial </a:t>
            </a:r>
            <a:r>
              <a:rPr lang="en-US" dirty="0" err="1" smtClean="0"/>
              <a:t>backoff</a:t>
            </a:r>
            <a:r>
              <a:rPr lang="en-US" dirty="0" smtClean="0"/>
              <a:t> time. </a:t>
            </a:r>
            <a:r>
              <a:rPr lang="en-US" dirty="0" err="1" smtClean="0"/>
              <a:t>Nilai</a:t>
            </a:r>
            <a:r>
              <a:rPr lang="en-US" dirty="0" smtClean="0"/>
              <a:t> DIFS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periode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stasiun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menambah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tunda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transmisi</a:t>
            </a:r>
            <a:r>
              <a:rPr lang="en-US" dirty="0" smtClean="0"/>
              <a:t>.</a:t>
            </a:r>
            <a:endParaRPr lang="en-ID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smtClean="0"/>
              <a:t>Idle</a:t>
            </a:r>
            <a:r>
              <a:rPr lang="en-ID" baseline="0" dirty="0" smtClean="0"/>
              <a:t> : </a:t>
            </a:r>
            <a:r>
              <a:rPr lang="en-ID" baseline="0" dirty="0" err="1" smtClean="0"/>
              <a:t>menganggur</a:t>
            </a:r>
            <a:endParaRPr lang="en-ID" baseline="0" dirty="0" smtClean="0"/>
          </a:p>
          <a:p>
            <a:endParaRPr lang="en-ID" baseline="0" dirty="0" smtClean="0"/>
          </a:p>
          <a:p>
            <a:r>
              <a:rPr lang="en-ID" baseline="0" dirty="0" smtClean="0"/>
              <a:t>Kami </a:t>
            </a:r>
            <a:r>
              <a:rPr lang="en-ID" baseline="0" dirty="0" err="1" smtClean="0"/>
              <a:t>asusmsikan</a:t>
            </a:r>
            <a:r>
              <a:rPr lang="en-ID" baseline="0" dirty="0" smtClean="0"/>
              <a:t> CSMA/CA for OFDMA </a:t>
            </a:r>
            <a:r>
              <a:rPr lang="en-ID" baseline="0" dirty="0" err="1" smtClean="0"/>
              <a:t>tidak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menguunakan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metode</a:t>
            </a:r>
            <a:r>
              <a:rPr lang="en-ID" baseline="0" dirty="0" smtClean="0"/>
              <a:t> lama, </a:t>
            </a:r>
            <a:r>
              <a:rPr lang="en-ID" baseline="0" dirty="0" err="1" smtClean="0"/>
              <a:t>dimana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pengiriman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paket</a:t>
            </a:r>
            <a:r>
              <a:rPr lang="en-ID" baseline="0" dirty="0" smtClean="0"/>
              <a:t> </a:t>
            </a:r>
            <a:r>
              <a:rPr lang="en-ID" baseline="0" dirty="0" err="1" smtClean="0"/>
              <a:t>hanya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terdiri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dari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channel. CSMA/CA-OFDMA </a:t>
            </a:r>
            <a:r>
              <a:rPr lang="en-ID" baseline="0" dirty="0" err="1" smtClean="0"/>
              <a:t>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membagi</a:t>
            </a:r>
            <a:r>
              <a:rPr lang="en-ID" baseline="0" dirty="0" smtClean="0"/>
              <a:t> channel </a:t>
            </a:r>
            <a:r>
              <a:rPr lang="en-ID" baseline="0" dirty="0" err="1" smtClean="0"/>
              <a:t>menjadi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beberapa</a:t>
            </a:r>
            <a:r>
              <a:rPr lang="en-ID" baseline="0" dirty="0" smtClean="0"/>
              <a:t> sub-channel </a:t>
            </a:r>
            <a:r>
              <a:rPr lang="en-ID" baseline="0" dirty="0" err="1" smtClean="0"/>
              <a:t>sehingga</a:t>
            </a:r>
            <a:r>
              <a:rPr lang="en-ID" baseline="0" dirty="0" smtClean="0"/>
              <a:t> CSMA/CA/OFDMA </a:t>
            </a:r>
            <a:r>
              <a:rPr lang="en-ID" baseline="0" dirty="0" err="1" smtClean="0"/>
              <a:t>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memiliki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memampuan</a:t>
            </a:r>
            <a:r>
              <a:rPr lang="en-ID" baseline="0" dirty="0" smtClean="0"/>
              <a:t> MUD (Multi User Detection).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kemampuan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untuk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melakukan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decoding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sinyal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terdeteksi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secara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berulang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hingga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semua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sinyal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selesai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di-decode</a:t>
            </a:r>
            <a:r>
              <a:rPr lang="en-ID" baseline="0" dirty="0" smtClean="0"/>
              <a:t>. </a:t>
            </a:r>
          </a:p>
          <a:p>
            <a:endParaRPr lang="en-ID" baseline="0" dirty="0" smtClean="0"/>
          </a:p>
          <a:p>
            <a:r>
              <a:rPr lang="en-ID" baseline="0" dirty="0" err="1" smtClean="0"/>
              <a:t>Ketika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terdapat</a:t>
            </a:r>
            <a:r>
              <a:rPr lang="en-ID" baseline="0" dirty="0" smtClean="0"/>
              <a:t> </a:t>
            </a:r>
            <a:r>
              <a:rPr lang="en-ID" baseline="0" dirty="0" err="1" smtClean="0"/>
              <a:t>lebih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dari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user yang </a:t>
            </a:r>
            <a:r>
              <a:rPr lang="en-ID" baseline="0" dirty="0" err="1" smtClean="0"/>
              <a:t>melakukan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data di station yang </a:t>
            </a:r>
            <a:r>
              <a:rPr lang="en-ID" baseline="0" dirty="0" err="1" smtClean="0"/>
              <a:t>sama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tetapi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menggunakan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frekuensi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atau</a:t>
            </a:r>
            <a:r>
              <a:rPr lang="en-ID" baseline="0" dirty="0" smtClean="0"/>
              <a:t> sub-channel yang </a:t>
            </a:r>
            <a:r>
              <a:rPr lang="en-ID" baseline="0" dirty="0" err="1" smtClean="0"/>
              <a:t>berbeda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tidak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terjadi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tabrakan</a:t>
            </a:r>
            <a:r>
              <a:rPr lang="en-ID" baseline="0" dirty="0" smtClean="0"/>
              <a:t>. </a:t>
            </a:r>
            <a:r>
              <a:rPr lang="en-ID" baseline="0" dirty="0" err="1" smtClean="0"/>
              <a:t>Tabrakan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terjadi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ketika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dalam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station </a:t>
            </a:r>
            <a:r>
              <a:rPr lang="en-ID" baseline="0" dirty="0" err="1" smtClean="0"/>
              <a:t>terdapat</a:t>
            </a:r>
            <a:r>
              <a:rPr lang="en-ID" baseline="0" dirty="0" smtClean="0"/>
              <a:t> </a:t>
            </a:r>
            <a:r>
              <a:rPr lang="en-ID" baseline="0" dirty="0" err="1" smtClean="0"/>
              <a:t>lebih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dari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satu</a:t>
            </a:r>
            <a:r>
              <a:rPr lang="en-ID" baseline="0" dirty="0" smtClean="0"/>
              <a:t> user yang </a:t>
            </a:r>
            <a:r>
              <a:rPr lang="en-ID" baseline="0" dirty="0" err="1" smtClean="0"/>
              <a:t>melakukan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transmisi</a:t>
            </a:r>
            <a:r>
              <a:rPr lang="en-ID" baseline="0" dirty="0" smtClean="0"/>
              <a:t> data </a:t>
            </a:r>
            <a:r>
              <a:rPr lang="en-ID" baseline="0" dirty="0" err="1" smtClean="0"/>
              <a:t>secara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bersamaan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menggunkan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frekuensi</a:t>
            </a:r>
            <a:r>
              <a:rPr lang="en-ID" baseline="0" dirty="0" smtClean="0"/>
              <a:t> yang </a:t>
            </a:r>
            <a:r>
              <a:rPr lang="en-ID" baseline="0" dirty="0" err="1" smtClean="0"/>
              <a:t>sama</a:t>
            </a:r>
            <a:r>
              <a:rPr lang="en-ID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Multiple Access CRA-OFDMA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terdapat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beberapa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teknik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yaitu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Successive Interference Cancellation (SIC) 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MUD.  SIC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sebuah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teknik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penghapusan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interferensi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secara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menerus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mengikuti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proses decoding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seperti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low-density parity-check (LDPC)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codes.</a:t>
            </a:r>
          </a:p>
          <a:p>
            <a:endParaRPr lang="en-ID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ID" dirty="0" smtClean="0"/>
              <a:t>G&gt;=1 : </a:t>
            </a:r>
            <a:r>
              <a:rPr lang="en-ID" dirty="0" err="1" smtClean="0"/>
              <a:t>jml</a:t>
            </a:r>
            <a:r>
              <a:rPr lang="en-ID" dirty="0" smtClean="0"/>
              <a:t> user &gt; time slot</a:t>
            </a:r>
            <a:r>
              <a:rPr lang="en-ID" baseline="0" dirty="0" smtClean="0"/>
              <a:t> yang </a:t>
            </a:r>
            <a:r>
              <a:rPr lang="en-ID" baseline="0" dirty="0" err="1" smtClean="0"/>
              <a:t>tersedia</a:t>
            </a:r>
            <a:endParaRPr lang="en-ID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ID" baseline="0" dirty="0" smtClean="0"/>
              <a:t>PLR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besar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maka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sistem</a:t>
            </a:r>
            <a:r>
              <a:rPr lang="en-ID" baseline="0" dirty="0" smtClean="0"/>
              <a:t> </a:t>
            </a:r>
            <a:r>
              <a:rPr lang="en-ID" baseline="0" dirty="0" err="1" smtClean="0"/>
              <a:t>yg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diuji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buruk</a:t>
            </a:r>
            <a:r>
              <a:rPr lang="en-ID" baseline="0" dirty="0" smtClean="0"/>
              <a:t>  (</a:t>
            </a:r>
            <a:r>
              <a:rPr lang="en-ID" baseline="0" dirty="0" err="1" smtClean="0"/>
              <a:t>jangan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ditulis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dibuku</a:t>
            </a:r>
            <a:r>
              <a:rPr lang="en-ID" baseline="0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ID" baseline="0" dirty="0" err="1" smtClean="0"/>
              <a:t>Thr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besar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baik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jatuh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karena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terjadi</a:t>
            </a:r>
            <a:r>
              <a:rPr lang="en-ID" baseline="0" dirty="0" smtClean="0"/>
              <a:t> collision </a:t>
            </a:r>
          </a:p>
          <a:p>
            <a:pPr marL="171450" indent="-171450">
              <a:buFont typeface="Arial" pitchFamily="34" charset="0"/>
              <a:buChar char="•"/>
            </a:pPr>
            <a:endParaRPr lang="en-ID" baseline="0" dirty="0" smtClean="0"/>
          </a:p>
          <a:p>
            <a:r>
              <a:rPr lang="en-ID" altLang="en-US" sz="1200" b="1" dirty="0" smtClean="0">
                <a:cs typeface="+mn-lt"/>
              </a:rPr>
              <a:t>Throughput =</a:t>
            </a:r>
            <a:r>
              <a:rPr lang="en-US" sz="1200" dirty="0" smtClean="0"/>
              <a:t> </a:t>
            </a:r>
            <a:r>
              <a:rPr lang="en-US" sz="1200" i="1" u="sng" dirty="0" smtClean="0"/>
              <a:t>Amount of correct data  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i="1" dirty="0" smtClean="0"/>
              <a:t>                   	     </a:t>
            </a:r>
            <a:r>
              <a:rPr lang="en-ID" sz="1200" i="1" dirty="0" smtClean="0"/>
              <a:t>Amount of data sent</a:t>
            </a:r>
          </a:p>
          <a:p>
            <a:endParaRPr lang="en-ID" sz="1200" i="1" dirty="0" smtClean="0"/>
          </a:p>
          <a:p>
            <a:r>
              <a:rPr lang="en-ID" altLang="en-US" sz="1200" b="1" dirty="0" err="1" smtClean="0">
                <a:cs typeface="+mn-lt"/>
              </a:rPr>
              <a:t>Paket</a:t>
            </a:r>
            <a:r>
              <a:rPr lang="en-ID" altLang="en-US" sz="1200" b="1" dirty="0" smtClean="0">
                <a:cs typeface="+mn-lt"/>
              </a:rPr>
              <a:t> Loss Rate  (PLR)=</a:t>
            </a:r>
            <a:r>
              <a:rPr lang="en-US" sz="1200" dirty="0" smtClean="0"/>
              <a:t> </a:t>
            </a:r>
            <a:r>
              <a:rPr lang="en-US" sz="1200" i="1" u="sng" dirty="0" smtClean="0"/>
              <a:t>Amount of wrong data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i="1" dirty="0" smtClean="0"/>
              <a:t>                   		Amount of data received</a:t>
            </a:r>
            <a:endParaRPr lang="en-US" sz="1200" dirty="0" smtClean="0"/>
          </a:p>
          <a:p>
            <a:pPr marL="171450" indent="-171450">
              <a:buFont typeface="Arial" pitchFamily="34" charset="0"/>
              <a:buChar char="•"/>
            </a:pPr>
            <a:endParaRPr lang="en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ID" dirty="0" smtClean="0"/>
              <a:t>G&gt;=1 : </a:t>
            </a:r>
            <a:r>
              <a:rPr lang="en-ID" dirty="0" err="1" smtClean="0"/>
              <a:t>jml</a:t>
            </a:r>
            <a:r>
              <a:rPr lang="en-ID" dirty="0" smtClean="0"/>
              <a:t> user &gt; time slot</a:t>
            </a:r>
            <a:r>
              <a:rPr lang="en-ID" baseline="0" dirty="0" smtClean="0"/>
              <a:t> yang </a:t>
            </a:r>
            <a:r>
              <a:rPr lang="en-ID" baseline="0" dirty="0" err="1" smtClean="0"/>
              <a:t>tersedia</a:t>
            </a:r>
            <a:endParaRPr lang="en-ID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ID" baseline="0" dirty="0" smtClean="0"/>
              <a:t>PLR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besar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maka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sistem</a:t>
            </a:r>
            <a:r>
              <a:rPr lang="en-ID" baseline="0" dirty="0" smtClean="0"/>
              <a:t> </a:t>
            </a:r>
            <a:r>
              <a:rPr lang="en-ID" baseline="0" dirty="0" err="1" smtClean="0"/>
              <a:t>yg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diuji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buruk</a:t>
            </a:r>
            <a:r>
              <a:rPr lang="en-ID" baseline="0" dirty="0" smtClean="0"/>
              <a:t>  (</a:t>
            </a:r>
            <a:r>
              <a:rPr lang="en-ID" baseline="0" dirty="0" err="1" smtClean="0"/>
              <a:t>jangan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ditulis</a:t>
            </a:r>
            <a:r>
              <a:rPr lang="en-ID" baseline="0" dirty="0" smtClean="0"/>
              <a:t> </a:t>
            </a:r>
            <a:r>
              <a:rPr lang="en-ID" baseline="0" dirty="0" err="1" smtClean="0"/>
              <a:t>dibuku</a:t>
            </a:r>
            <a:r>
              <a:rPr lang="en-ID" baseline="0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ID" baseline="0" dirty="0" err="1" smtClean="0"/>
              <a:t>Thr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besar</a:t>
            </a:r>
            <a:r>
              <a:rPr lang="en-ID" baseline="0" dirty="0" smtClean="0"/>
              <a:t> </a:t>
            </a:r>
            <a:r>
              <a:rPr lang="en-ID" baseline="0" dirty="0" err="1" smtClean="0"/>
              <a:t>semakin</a:t>
            </a:r>
            <a:r>
              <a:rPr lang="en-ID" baseline="0" dirty="0" smtClean="0"/>
              <a:t> </a:t>
            </a:r>
            <a:r>
              <a:rPr lang="en-ID" baseline="0" dirty="0" err="1" smtClean="0"/>
              <a:t>baik</a:t>
            </a:r>
            <a:r>
              <a:rPr lang="en-ID" baseline="0" dirty="0" smtClean="0"/>
              <a:t> </a:t>
            </a:r>
            <a:r>
              <a:rPr lang="en-ID" baseline="0" dirty="0" err="1" smtClean="0"/>
              <a:t>jatuh</a:t>
            </a:r>
            <a:r>
              <a:rPr lang="en-ID" baseline="0" dirty="0" smtClean="0"/>
              <a:t> </a:t>
            </a:r>
            <a:r>
              <a:rPr lang="en-ID" baseline="0" dirty="0" err="1" smtClean="0"/>
              <a:t>karena</a:t>
            </a:r>
            <a:r>
              <a:rPr lang="en-ID" baseline="0" dirty="0" smtClean="0"/>
              <a:t> </a:t>
            </a:r>
            <a:r>
              <a:rPr lang="en-ID" baseline="0" dirty="0" err="1" smtClean="0"/>
              <a:t>terjadi</a:t>
            </a:r>
            <a:r>
              <a:rPr lang="en-ID" baseline="0" dirty="0" smtClean="0"/>
              <a:t> collision </a:t>
            </a:r>
          </a:p>
          <a:p>
            <a:pPr marL="171450" indent="-171450">
              <a:buFont typeface="Arial" pitchFamily="34" charset="0"/>
              <a:buChar char="•"/>
            </a:pPr>
            <a:endParaRPr lang="en-ID" baseline="0" dirty="0" smtClean="0"/>
          </a:p>
          <a:p>
            <a:r>
              <a:rPr lang="en-ID" altLang="en-US" sz="1200" b="1" dirty="0" smtClean="0">
                <a:cs typeface="+mn-lt"/>
              </a:rPr>
              <a:t>Throughput =</a:t>
            </a:r>
            <a:r>
              <a:rPr lang="en-US" sz="1200" dirty="0" smtClean="0"/>
              <a:t> </a:t>
            </a:r>
            <a:r>
              <a:rPr lang="en-US" sz="1200" i="1" u="sng" dirty="0" smtClean="0"/>
              <a:t>Amount of correct data  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i="1" dirty="0" smtClean="0"/>
              <a:t>                   	     </a:t>
            </a:r>
            <a:r>
              <a:rPr lang="en-ID" sz="1200" i="1" dirty="0" smtClean="0"/>
              <a:t>Amount of data sent</a:t>
            </a:r>
          </a:p>
          <a:p>
            <a:endParaRPr lang="en-ID" sz="1200" i="1" dirty="0" smtClean="0"/>
          </a:p>
          <a:p>
            <a:r>
              <a:rPr lang="en-ID" altLang="en-US" sz="1200" b="1" dirty="0" err="1" smtClean="0">
                <a:cs typeface="+mn-lt"/>
              </a:rPr>
              <a:t>Paket</a:t>
            </a:r>
            <a:r>
              <a:rPr lang="en-ID" altLang="en-US" sz="1200" b="1" dirty="0" smtClean="0">
                <a:cs typeface="+mn-lt"/>
              </a:rPr>
              <a:t> Loss Rate  (PLR)=</a:t>
            </a:r>
            <a:r>
              <a:rPr lang="en-US" sz="1200" dirty="0" smtClean="0"/>
              <a:t> </a:t>
            </a:r>
            <a:r>
              <a:rPr lang="en-US" sz="1200" i="1" u="sng" dirty="0" smtClean="0"/>
              <a:t>Amount of wrong data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i="1" dirty="0" smtClean="0"/>
              <a:t>                   		Amount of data received</a:t>
            </a:r>
            <a:endParaRPr lang="en-US" sz="1200" dirty="0" smtClean="0"/>
          </a:p>
          <a:p>
            <a:pPr marL="171450" indent="-171450">
              <a:buFont typeface="Arial" pitchFamily="34" charset="0"/>
              <a:buChar char="•"/>
            </a:pPr>
            <a:endParaRPr lang="en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D0029-FD08-47A2-A8C9-3DF8DF1CF7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278B6-B773-48DD-9C0B-F24163087AA7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40606-6196-45CE-9B18-48B296ED90EC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5D9-B6A8-43A5-9998-E4D0EA676F86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0C88C-20C0-4DF3-8DA1-004C2723228E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5CE8-2A61-4250-9E06-5BFBE951C00A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47EC-4A72-42D5-A5E7-0667086A4328}" type="datetime1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776-73F1-47A2-9744-600CE4202073}" type="datetime1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A0EB-27F9-47FC-90F3-1EACCE11B92C}" type="datetime1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B8AE-7053-483F-BA2C-1132350E9A0A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85390-0BEE-49FA-AEB1-B0D948E7A9B9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22CC7-B658-4054-A58D-676F0382D060}" type="datetime1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CA147-0273-4104-9834-BD8713B24D7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9338517" y="6484220"/>
            <a:ext cx="2743200" cy="365125"/>
          </a:xfrm>
        </p:spPr>
        <p:txBody>
          <a:bodyPr/>
          <a:lstStyle/>
          <a:p>
            <a:fld id="{62ACA147-0273-4104-9834-BD8713B24D7A}" type="slidenum">
              <a:rPr lang="en-US" sz="1800" b="1" smtClean="0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314" y="28620"/>
            <a:ext cx="2118360" cy="531002"/>
          </a:xfrm>
          <a:prstGeom prst="rect">
            <a:avLst/>
          </a:prstGeom>
        </p:spPr>
      </p:pic>
      <p:sp>
        <p:nvSpPr>
          <p:cNvPr id="7" name="Subtitle 2"/>
          <p:cNvSpPr txBox="1"/>
          <p:nvPr/>
        </p:nvSpPr>
        <p:spPr>
          <a:xfrm>
            <a:off x="4208790" y="3149350"/>
            <a:ext cx="3766606" cy="10772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altLang="id-ID" sz="2400" b="1" dirty="0" err="1" smtClean="0">
                <a:latin typeface="+mj-ea"/>
                <a:cs typeface="+mj-ea"/>
              </a:rPr>
              <a:t>Enadevita</a:t>
            </a:r>
            <a:r>
              <a:rPr lang="en-ID" altLang="id-ID" sz="2400" b="1" dirty="0" smtClean="0">
                <a:latin typeface="+mj-ea"/>
                <a:cs typeface="+mj-ea"/>
              </a:rPr>
              <a:t> </a:t>
            </a:r>
            <a:r>
              <a:rPr lang="en-ID" altLang="id-ID" sz="2400" b="1" dirty="0" err="1" smtClean="0">
                <a:latin typeface="+mj-ea"/>
                <a:cs typeface="+mj-ea"/>
              </a:rPr>
              <a:t>Fitriyani</a:t>
            </a:r>
            <a:endParaRPr lang="id-ID" sz="2400" b="1" dirty="0">
              <a:latin typeface="+mj-ea"/>
              <a:cs typeface="+mj-ea"/>
            </a:endParaRPr>
          </a:p>
          <a:p>
            <a:pPr algn="ctr"/>
            <a:r>
              <a:rPr lang="en-ID" altLang="en-US" sz="2400" b="1" dirty="0" smtClean="0">
                <a:latin typeface="+mj-ea"/>
                <a:cs typeface="+mj-ea"/>
              </a:rPr>
              <a:t>1101164298</a:t>
            </a:r>
            <a:endParaRPr lang="en-ID" altLang="en-US" sz="2400" b="1" dirty="0">
              <a:latin typeface="+mj-ea"/>
              <a:cs typeface="+mj-e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6469379"/>
            <a:ext cx="12192000" cy="388621"/>
            <a:chOff x="0" y="6469379"/>
            <a:chExt cx="12192000" cy="388621"/>
          </a:xfrm>
        </p:grpSpPr>
        <p:sp>
          <p:nvSpPr>
            <p:cNvPr id="12" name="Rectangle 11"/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/>
                <a:t>Sulthon Faryabi Nurbadri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Bandung, </a:t>
              </a:r>
              <a:r>
                <a:rPr lang="id-ID" dirty="0"/>
                <a:t>14 September</a:t>
              </a:r>
              <a:r>
                <a:rPr lang="en-US" dirty="0"/>
                <a:t> 2018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11506" y="6469380"/>
              <a:ext cx="376897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rgbClr val="C00000"/>
                  </a:solidFill>
                </a:rPr>
                <a:t> 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5428" y="4682570"/>
            <a:ext cx="10873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+mn-lt"/>
              </a:rPr>
              <a:t>Center for Advanced Wireless Technologies (</a:t>
            </a:r>
            <a:r>
              <a:rPr lang="en-US" sz="2000" dirty="0" err="1">
                <a:cs typeface="+mn-lt"/>
              </a:rPr>
              <a:t>AdWiTech</a:t>
            </a:r>
            <a:r>
              <a:rPr lang="en-US" sz="2000" dirty="0">
                <a:cs typeface="+mn-lt"/>
              </a:rPr>
              <a:t>),</a:t>
            </a:r>
            <a:br>
              <a:rPr lang="en-US" sz="2000" dirty="0">
                <a:cs typeface="+mn-lt"/>
              </a:rPr>
            </a:br>
            <a:r>
              <a:rPr lang="en-US" sz="2000" dirty="0">
                <a:cs typeface="+mn-lt"/>
              </a:rPr>
              <a:t>Telkom University</a:t>
            </a:r>
          </a:p>
          <a:p>
            <a:pPr algn="ctr"/>
            <a:endParaRPr lang="en-US" sz="2000" dirty="0">
              <a:cs typeface="+mn-lt"/>
            </a:endParaRPr>
          </a:p>
          <a:p>
            <a:pPr algn="ctr"/>
            <a:r>
              <a:rPr lang="en-US" sz="2000" dirty="0">
                <a:cs typeface="+mn-lt"/>
              </a:rPr>
              <a:t>Presented at </a:t>
            </a:r>
            <a:r>
              <a:rPr lang="en-US" sz="2000" dirty="0" err="1" smtClean="0">
                <a:cs typeface="+mn-lt"/>
              </a:rPr>
              <a:t>Zemi</a:t>
            </a:r>
            <a:endParaRPr lang="en-US" sz="2000" dirty="0">
              <a:cs typeface="+mn-lt"/>
            </a:endParaRPr>
          </a:p>
          <a:p>
            <a:pPr algn="ctr"/>
            <a:r>
              <a:rPr lang="en-US" sz="2000" dirty="0">
                <a:cs typeface="+mn-lt"/>
              </a:rPr>
              <a:t>Bandung, </a:t>
            </a:r>
            <a:r>
              <a:rPr lang="en-US" sz="2000" dirty="0" smtClean="0">
                <a:cs typeface="+mn-lt"/>
              </a:rPr>
              <a:t>30 August </a:t>
            </a:r>
            <a:r>
              <a:rPr lang="en-US" sz="2000" dirty="0">
                <a:cs typeface="+mn-lt"/>
              </a:rPr>
              <a:t>2019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9" name="Rectangle 8"/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 1/12</a:t>
              </a:r>
              <a:endParaRPr lang="en-US" dirty="0"/>
            </a:p>
          </p:txBody>
        </p:sp>
        <p:sp>
          <p:nvSpPr>
            <p:cNvPr id="11" name="TextBox 16"/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817245" y="1420766"/>
            <a:ext cx="10711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en-US" sz="3600" b="1" dirty="0">
                <a:cs typeface="+mn-lt"/>
              </a:rPr>
              <a:t>MULTIPLE ACCESS TECHNIQUE FOR HARBOUR WIRELESS COMMUNICATION SYSTEMS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396BA05E-4EC4-4F7F-AEFF-473143C31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" y="28620"/>
            <a:ext cx="1895859" cy="648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9/12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93" y="1013496"/>
            <a:ext cx="5197366" cy="4854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5392" y="5514518"/>
            <a:ext cx="550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smtClean="0">
                <a:latin typeface="Arial" pitchFamily="34" charset="0"/>
                <a:cs typeface="Arial" pitchFamily="34" charset="0"/>
              </a:rPr>
              <a:t>Fig. 2.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Analysis and simulation results for the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throughput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the CRA with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difference number of K.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3833" y="5598146"/>
            <a:ext cx="550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smtClean="0">
                <a:latin typeface="Arial" pitchFamily="34" charset="0"/>
                <a:cs typeface="Arial" pitchFamily="34" charset="0"/>
              </a:rPr>
              <a:t>Fig. 1.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Analysis and simulation results for the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packet loss rate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the CRA with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difference number of 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7" y="1781185"/>
            <a:ext cx="6438095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/>
              <a:t>Conclusion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10/12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2606" y="1379509"/>
            <a:ext cx="11398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latin typeface="Arial" pitchFamily="34" charset="0"/>
                <a:cs typeface="Arial" pitchFamily="34" charset="0"/>
              </a:rPr>
              <a:t>MUD ability 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on multiple access induce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decrease in transmission failure due to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collision, so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this technique is suitable to be applied as one of the techniques possessed by </a:t>
            </a:r>
            <a:r>
              <a:rPr lang="en-US" sz="2800">
                <a:latin typeface="Arial" pitchFamily="34" charset="0"/>
                <a:cs typeface="Arial" pitchFamily="34" charset="0"/>
              </a:rPr>
              <a:t>multiple </a:t>
            </a:r>
            <a:r>
              <a:rPr lang="en-US" sz="2800" smtClean="0">
                <a:latin typeface="Arial" pitchFamily="34" charset="0"/>
                <a:cs typeface="Arial" pitchFamily="34" charset="0"/>
              </a:rPr>
              <a:t>accesses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that will be applied at the port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/>
              <a:t>Future Works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11/12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8253" y="1174228"/>
            <a:ext cx="11217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Make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CSMA / CA-OFDMA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matlab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code. 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Make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Rayleigh Fading channel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Comparing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CSMA / CA-OFDMA performance with CRA / CA-OFDMA on the Rayleigh Fading channel.</a:t>
            </a:r>
          </a:p>
        </p:txBody>
      </p:sp>
    </p:spTree>
    <p:extLst>
      <p:ext uri="{BB962C8B-B14F-4D97-AF65-F5344CB8AC3E}">
        <p14:creationId xmlns:p14="http://schemas.microsoft.com/office/powerpoint/2010/main" val="192243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836BEB8-88AA-49BF-BE7B-F4A91D3B30A8}"/>
              </a:ext>
            </a:extLst>
          </p:cNvPr>
          <p:cNvSpPr/>
          <p:nvPr/>
        </p:nvSpPr>
        <p:spPr>
          <a:xfrm>
            <a:off x="590056" y="5181960"/>
            <a:ext cx="11028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x-none" altLang="en-GB" sz="11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12/12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ambar terkai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12" y="546002"/>
            <a:ext cx="7674715" cy="575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3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A1A008-5056-4D53-97FF-8730D8F7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932230B6-ADCA-40A2-BE07-2CE0E5415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800890"/>
              </p:ext>
            </p:extLst>
          </p:nvPr>
        </p:nvGraphicFramePr>
        <p:xfrm>
          <a:off x="1917405" y="1098474"/>
          <a:ext cx="8357190" cy="4661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49EAA3C-1768-48C6-B250-328FEAA261D2}"/>
              </a:ext>
            </a:extLst>
          </p:cNvPr>
          <p:cNvSpPr txBox="1"/>
          <p:nvPr/>
        </p:nvSpPr>
        <p:spPr>
          <a:xfrm>
            <a:off x="0" y="-23197"/>
            <a:ext cx="12192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F063C29-B23E-46A6-8963-BCA6F3C165F9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1B1098FE-34A2-4A20-A847-8D2C61E6C033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AA9DA480-8478-4845-AE04-E596F604F235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2/12</a:t>
              </a:r>
              <a:endParaRPr lang="en-US" dirty="0"/>
            </a:p>
          </p:txBody>
        </p:sp>
        <p:sp>
          <p:nvSpPr>
            <p:cNvPr id="14" name="TextBox 16">
              <a:extLst>
                <a:ext uri="{FF2B5EF4-FFF2-40B4-BE49-F238E27FC236}">
                  <a16:creationId xmlns="" xmlns:a16="http://schemas.microsoft.com/office/drawing/2014/main" id="{EA5743B8-09E1-460B-9CF2-83427FAA8BA1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741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17"/>
          <p:cNvSpPr txBox="1"/>
          <p:nvPr/>
        </p:nvSpPr>
        <p:spPr>
          <a:xfrm>
            <a:off x="11667118" y="6481126"/>
            <a:ext cx="4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ACA147-0273-4104-9834-BD8713B24D7A}" type="slidenum">
              <a:rPr lang="en-US" sz="1800" b="1" smtClean="0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19288"/>
            <a:ext cx="6096000" cy="369332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731"/>
            <a:ext cx="12192000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sz="3200" baseline="30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FC0E1B9-5F6A-4F0F-AA2E-10DB6C94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944" y="1862623"/>
            <a:ext cx="6112474" cy="3249352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current communication system cannot sustain transmission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effectively, Because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orts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use the same channel model as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 normal environment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where there are many metal in the port, thus a new channel model that is suitable in port is needed.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The current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technology cannot accommodate many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sensors used in port, while the containers that enter the port grown significantly every years, thus a new multiple access is needed.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absence of  appropriate channel model and multiple access will become obstacles in the future.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52A266DC-D62B-4255-971D-0572021D9B79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F19B5FC7-3A79-4C5E-9A25-DC64406731D6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9EC299C8-CCFD-44A0-BD49-3896C6322FDB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3/12</a:t>
              </a:r>
              <a:endParaRPr lang="en-US" dirty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="" xmlns:a16="http://schemas.microsoft.com/office/drawing/2014/main" id="{AB54B7AA-40C4-4E5D-A04E-BC61D7A8F603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819754" y="1338737"/>
            <a:ext cx="1768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Problems: 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819754" y="48188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Goal: </a:t>
            </a:r>
            <a:endParaRPr lang="en-US" sz="28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DFC0E1B9-5F6A-4F0F-AA2E-10DB6C940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520" y="5310032"/>
            <a:ext cx="6062898" cy="69663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Develop a new multiple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access that is suitable for ports communication where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massive number of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sensors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having a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high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fading.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asil gambar untuk pelabuh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21" y="1223317"/>
            <a:ext cx="5385000" cy="46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8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4/12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7193" y="404731"/>
            <a:ext cx="5598585" cy="93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Paper references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 bwMode="auto">
          <a:xfrm>
            <a:off x="366121" y="989507"/>
            <a:ext cx="4671133" cy="368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131" y="5853826"/>
            <a:ext cx="11671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Arial" pitchFamily="34" charset="0"/>
                <a:cs typeface="Arial" pitchFamily="34" charset="0"/>
              </a:rPr>
              <a:t>[1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]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Hojoong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Kwon, “Generalized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CSMA/CA for OFDMA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Systems: Protocol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Design, Throughput Analysis,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and Implementation Issues”, IEEE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TRANSACTIONS ON WIRELESS COMMUNICATIONS, VOL. 8, NO. 8, AUGUST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2009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833" y="4748093"/>
            <a:ext cx="1141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itchFamily="34" charset="0"/>
                <a:cs typeface="Arial" pitchFamily="34" charset="0"/>
              </a:rPr>
              <a:t>T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it-IT" sz="1600" dirty="0">
                <a:latin typeface="Arial" pitchFamily="34" charset="0"/>
                <a:cs typeface="Arial" pitchFamily="34" charset="0"/>
              </a:rPr>
              <a:t>OFDMA-based multi-channel CSMA/CA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protocol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exhibits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 lower collision probability when compared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with the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single-channel CSMA-CA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protocol [1].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2" y="1032188"/>
            <a:ext cx="3301397" cy="349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519707" y="1489402"/>
            <a:ext cx="3496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itchFamily="34" charset="0"/>
                <a:cs typeface="Arial" pitchFamily="34" charset="0"/>
              </a:rPr>
              <a:t>A channel during the process of transmitting data into several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sub-channels and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then the data is sent through one of the random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sub-channels.</a:t>
            </a:r>
          </a:p>
          <a:p>
            <a:pPr algn="just"/>
            <a:endParaRPr lang="en-ID" sz="16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1600" dirty="0">
                <a:latin typeface="Arial" pitchFamily="34" charset="0"/>
                <a:cs typeface="Arial" pitchFamily="34" charset="0"/>
              </a:rPr>
              <a:t>We assume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that OFDMA generate Multi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User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Detection (MUD) capability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5/12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7193" y="404731"/>
            <a:ext cx="5598585" cy="93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Mechanism of CSMA/CA-OFDMA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976031" y="1872584"/>
            <a:ext cx="3831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itchFamily="34" charset="0"/>
                <a:cs typeface="Arial" pitchFamily="34" charset="0"/>
              </a:rPr>
              <a:t>We assume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that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CSMA /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CA-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OFDMA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does not use old method,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where the packet delivery consists of only one channel. CSMA / CA-OFDMA will divide the channel into several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sub-channels, so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CSMA / CA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OFDMA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have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MUD (Multi User Detection) capability. MUD is the ability to decode a detected signal repeatedly until all signals are decoded.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29" y="1194080"/>
            <a:ext cx="5943926" cy="508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309171" y="1285313"/>
            <a:ext cx="1571417" cy="4823532"/>
            <a:chOff x="577193" y="1320774"/>
            <a:chExt cx="1571417" cy="4993029"/>
          </a:xfrm>
        </p:grpSpPr>
        <p:sp>
          <p:nvSpPr>
            <p:cNvPr id="8" name="Rectangle 7"/>
            <p:cNvSpPr/>
            <p:nvPr/>
          </p:nvSpPr>
          <p:spPr>
            <a:xfrm>
              <a:off x="592959" y="1320774"/>
              <a:ext cx="1283138" cy="63413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dirty="0" smtClean="0"/>
                <a:t>Need to transmit</a:t>
              </a:r>
              <a:endParaRPr lang="en-US" dirty="0"/>
            </a:p>
          </p:txBody>
        </p:sp>
        <p:sp>
          <p:nvSpPr>
            <p:cNvPr id="9" name="Diamond 8"/>
            <p:cNvSpPr/>
            <p:nvPr/>
          </p:nvSpPr>
          <p:spPr>
            <a:xfrm>
              <a:off x="698497" y="2285744"/>
              <a:ext cx="1083004" cy="826882"/>
            </a:xfrm>
            <a:prstGeom prst="diamond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dirty="0" smtClean="0"/>
                <a:t>Idle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7193" y="3450418"/>
              <a:ext cx="1335251" cy="84346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dirty="0" smtClean="0"/>
                <a:t>Wait random time</a:t>
              </a:r>
              <a:endParaRPr lang="en-US" dirty="0"/>
            </a:p>
          </p:txBody>
        </p:sp>
        <p:sp>
          <p:nvSpPr>
            <p:cNvPr id="19" name="Diamond 18"/>
            <p:cNvSpPr/>
            <p:nvPr/>
          </p:nvSpPr>
          <p:spPr>
            <a:xfrm>
              <a:off x="714259" y="4556568"/>
              <a:ext cx="1083004" cy="826882"/>
            </a:xfrm>
            <a:prstGeom prst="diamond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dirty="0" smtClean="0"/>
                <a:t>Idle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3540" y="5679670"/>
              <a:ext cx="1283138" cy="63413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D" dirty="0" smtClean="0"/>
                <a:t>Transmit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8" idx="2"/>
              <a:endCxn id="9" idx="0"/>
            </p:cNvCxnSpPr>
            <p:nvPr/>
          </p:nvCxnSpPr>
          <p:spPr>
            <a:xfrm>
              <a:off x="1234528" y="1954907"/>
              <a:ext cx="5471" cy="33083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2"/>
              <a:endCxn id="18" idx="0"/>
            </p:cNvCxnSpPr>
            <p:nvPr/>
          </p:nvCxnSpPr>
          <p:spPr>
            <a:xfrm>
              <a:off x="1239999" y="3112626"/>
              <a:ext cx="4820" cy="3377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8" idx="2"/>
              <a:endCxn id="19" idx="0"/>
            </p:cNvCxnSpPr>
            <p:nvPr/>
          </p:nvCxnSpPr>
          <p:spPr>
            <a:xfrm>
              <a:off x="1244819" y="4293879"/>
              <a:ext cx="10942" cy="262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9" idx="2"/>
              <a:endCxn id="20" idx="0"/>
            </p:cNvCxnSpPr>
            <p:nvPr/>
          </p:nvCxnSpPr>
          <p:spPr>
            <a:xfrm flipH="1">
              <a:off x="1255109" y="5383450"/>
              <a:ext cx="652" cy="2962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9" idx="3"/>
            </p:cNvCxnSpPr>
            <p:nvPr/>
          </p:nvCxnSpPr>
          <p:spPr>
            <a:xfrm flipH="1" flipV="1">
              <a:off x="1234528" y="2202511"/>
              <a:ext cx="546973" cy="496674"/>
            </a:xfrm>
            <a:prstGeom prst="bentConnector3">
              <a:avLst>
                <a:gd name="adj1" fmla="val -41794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19" idx="3"/>
            </p:cNvCxnSpPr>
            <p:nvPr/>
          </p:nvCxnSpPr>
          <p:spPr>
            <a:xfrm flipH="1" flipV="1">
              <a:off x="1234528" y="2106575"/>
              <a:ext cx="562735" cy="2863434"/>
            </a:xfrm>
            <a:prstGeom prst="bentConnector4">
              <a:avLst>
                <a:gd name="adj1" fmla="val -63036"/>
                <a:gd name="adj2" fmla="val 100164"/>
              </a:avLst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30727" y="3026746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 smtClean="0"/>
                <a:t>Yes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55312" y="2313480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 smtClean="0"/>
                <a:t>No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30727" y="5310338"/>
              <a:ext cx="485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 smtClean="0"/>
                <a:t>Yes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93036" y="4614415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dirty="0" smtClean="0"/>
                <a:t>No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86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6/12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5408" y="476394"/>
            <a:ext cx="4692754" cy="93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Mechanism  of CRA-OFDMA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1241762"/>
            <a:ext cx="6027245" cy="483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47641" y="1529255"/>
            <a:ext cx="5155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itchFamily="34" charset="0"/>
                <a:cs typeface="Arial" pitchFamily="34" charset="0"/>
              </a:rPr>
              <a:t>In Multiple Access CRA-OFDMA there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are several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techniques, namely Successive Interference Cancellation (SIC) and MUD. SIC is a technique for removing interference continuously,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following 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the decoding process as in low-density parity-check (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LDPC) codes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575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7/12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5408" y="476394"/>
            <a:ext cx="4692754" cy="93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Mechanism  of CRA-OFDMA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1225996"/>
            <a:ext cx="6027245" cy="483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882" y="1286548"/>
            <a:ext cx="5925038" cy="47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1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836BEB8-88AA-49BF-BE7B-F4A91D3B30A8}"/>
              </a:ext>
            </a:extLst>
          </p:cNvPr>
          <p:cNvSpPr/>
          <p:nvPr/>
        </p:nvSpPr>
        <p:spPr>
          <a:xfrm>
            <a:off x="590056" y="5181960"/>
            <a:ext cx="110287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endParaRPr lang="x-none" altLang="en-GB" sz="11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 smtClean="0"/>
                <a:t>Enadevita</a:t>
              </a:r>
              <a:r>
                <a:rPr lang="en-ID" altLang="en-US" dirty="0" smtClean="0"/>
                <a:t> </a:t>
              </a:r>
              <a:r>
                <a:rPr lang="en-ID" altLang="en-US" dirty="0" err="1" smtClean="0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8/12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5407" y="476394"/>
            <a:ext cx="6530965" cy="932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CRA-OFDMA decoded</a:t>
            </a:r>
            <a:endParaRPr lang="en-US" b="1" dirty="0"/>
          </a:p>
        </p:txBody>
      </p:sp>
      <p:pic>
        <p:nvPicPr>
          <p:cNvPr id="9" name="klasifikasi multiple access - Microsoft PowerPoint 2019-08-29 11-02-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641" y="959772"/>
            <a:ext cx="10189810" cy="550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E9243C-EFAB-441F-986D-EFF53B3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6A48-4AD9-4005-9D8F-39547D9E0B00}" type="datetime1">
              <a:rPr lang="en-US" smtClean="0"/>
              <a:t>12/15/2019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FCBCCD7-130F-4A0A-B39E-53F58161A169}"/>
              </a:ext>
            </a:extLst>
          </p:cNvPr>
          <p:cNvSpPr/>
          <p:nvPr/>
        </p:nvSpPr>
        <p:spPr>
          <a:xfrm>
            <a:off x="-9" y="0"/>
            <a:ext cx="6096009" cy="388620"/>
          </a:xfrm>
          <a:prstGeom prst="rect">
            <a:avLst/>
          </a:prstGeom>
          <a:solidFill>
            <a:srgbClr val="DE2E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/>
              <a:t>Proposed Multiple Access</a:t>
            </a:r>
            <a:endParaRPr lang="en-US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AE7BDD-CBCD-4DDA-A37B-141C66531A34}"/>
              </a:ext>
            </a:extLst>
          </p:cNvPr>
          <p:cNvSpPr txBox="1"/>
          <p:nvPr/>
        </p:nvSpPr>
        <p:spPr>
          <a:xfrm>
            <a:off x="0" y="404731"/>
            <a:ext cx="121920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273C8A-471D-4A90-A116-9CB76A846A96}"/>
              </a:ext>
            </a:extLst>
          </p:cNvPr>
          <p:cNvGrpSpPr/>
          <p:nvPr/>
        </p:nvGrpSpPr>
        <p:grpSpPr>
          <a:xfrm>
            <a:off x="-4445" y="6469379"/>
            <a:ext cx="12192000" cy="388621"/>
            <a:chOff x="0" y="6469379"/>
            <a:chExt cx="12192000" cy="388621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3E320226-DC2E-4A74-97F3-5D0987A4375D}"/>
                </a:ext>
              </a:extLst>
            </p:cNvPr>
            <p:cNvSpPr/>
            <p:nvPr/>
          </p:nvSpPr>
          <p:spPr>
            <a:xfrm>
              <a:off x="0" y="6469380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altLang="en-US" dirty="0" err="1"/>
                <a:t>Enadevita</a:t>
              </a:r>
              <a:r>
                <a:rPr lang="en-ID" altLang="en-US" dirty="0"/>
                <a:t> </a:t>
              </a:r>
              <a:r>
                <a:rPr lang="en-ID" altLang="en-US" dirty="0" err="1"/>
                <a:t>Fitriyani</a:t>
              </a:r>
              <a:endParaRPr lang="en-ID" alt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94D2FAC9-D48C-46F0-95DC-AFBE6B93344F}"/>
                </a:ext>
              </a:extLst>
            </p:cNvPr>
            <p:cNvSpPr/>
            <p:nvPr/>
          </p:nvSpPr>
          <p:spPr>
            <a:xfrm>
              <a:off x="7980485" y="6469379"/>
              <a:ext cx="4211515" cy="38862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9/12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1C62739-2885-454C-88F2-7CCB0881D05B}"/>
                </a:ext>
              </a:extLst>
            </p:cNvPr>
            <p:cNvSpPr txBox="1"/>
            <p:nvPr/>
          </p:nvSpPr>
          <p:spPr>
            <a:xfrm>
              <a:off x="4211506" y="6469380"/>
              <a:ext cx="3768970" cy="368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id-ID" dirty="0">
                  <a:solidFill>
                    <a:srgbClr val="C00000"/>
                  </a:solidFill>
                </a:rPr>
                <a:t>ZEMI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93" y="1013496"/>
            <a:ext cx="5197366" cy="4854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5392" y="5514518"/>
            <a:ext cx="550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smtClean="0">
                <a:latin typeface="Arial" pitchFamily="34" charset="0"/>
                <a:cs typeface="Arial" pitchFamily="34" charset="0"/>
              </a:rPr>
              <a:t>Fig. 2.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Analysis and simulation results for the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throughput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the CRA with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difference number of K.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4" y="1099343"/>
            <a:ext cx="5105455" cy="47686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3833" y="5598146"/>
            <a:ext cx="550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smtClean="0">
                <a:latin typeface="Arial" pitchFamily="34" charset="0"/>
                <a:cs typeface="Arial" pitchFamily="34" charset="0"/>
              </a:rPr>
              <a:t>Fig. 1.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Analysis and simulation results for the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packet loss rate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of the CRA with 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difference number of K.</a:t>
            </a:r>
          </a:p>
        </p:txBody>
      </p:sp>
    </p:spTree>
    <p:extLst>
      <p:ext uri="{BB962C8B-B14F-4D97-AF65-F5344CB8AC3E}">
        <p14:creationId xmlns:p14="http://schemas.microsoft.com/office/powerpoint/2010/main" val="27498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1061</Words>
  <Application>Microsoft Office PowerPoint</Application>
  <PresentationFormat>Custom</PresentationFormat>
  <Paragraphs>172</Paragraphs>
  <Slides>13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Alfaroby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M. Alfaroby E</dc:title>
  <dc:creator>alfaroby</dc:creator>
  <cp:lastModifiedBy>Windows User</cp:lastModifiedBy>
  <cp:revision>440</cp:revision>
  <dcterms:created xsi:type="dcterms:W3CDTF">2018-02-08T04:04:00Z</dcterms:created>
  <dcterms:modified xsi:type="dcterms:W3CDTF">2019-12-15T19:05:41Z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